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comments/modernComment_10F_FABCA8E3.xml" ContentType="application/vnd.ms-powerpoint.comments+xml"/>
  <Override PartName="/ppt/comments/modernComment_101_3DE5405B.xml" ContentType="application/vnd.ms-powerpoint.comments+xml"/>
  <Override PartName="/ppt/comments/modernComment_108_C06C8B65.xml" ContentType="application/vnd.ms-powerpoint.comments+xml"/>
  <Override PartName="/ppt/comments/modernComment_105_E3E248E9.xml" ContentType="application/vnd.ms-powerpoint.comments+xml"/>
  <Override PartName="/ppt/comments/modernComment_109_CEB433D7.xml" ContentType="application/vnd.ms-powerpoint.comments+xml"/>
  <Override PartName="/ppt/comments/modernComment_10C_C5F53FE9.xml" ContentType="application/vnd.ms-powerpoint.comments+xml"/>
  <Override PartName="/ppt/authors.xml" ContentType="application/vnd.ms-powerpoint.author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9"/>
  </p:notesMasterIdLst>
  <p:sldIdLst>
    <p:sldId id="256" r:id="rId2"/>
    <p:sldId id="273" r:id="rId3"/>
    <p:sldId id="271" r:id="rId4"/>
    <p:sldId id="275" r:id="rId5"/>
    <p:sldId id="274" r:id="rId6"/>
    <p:sldId id="257" r:id="rId7"/>
    <p:sldId id="272" r:id="rId8"/>
    <p:sldId id="263" r:id="rId9"/>
    <p:sldId id="259" r:id="rId10"/>
    <p:sldId id="276" r:id="rId11"/>
    <p:sldId id="278" r:id="rId12"/>
    <p:sldId id="279" r:id="rId13"/>
    <p:sldId id="281" r:id="rId14"/>
    <p:sldId id="300" r:id="rId15"/>
    <p:sldId id="301" r:id="rId16"/>
    <p:sldId id="302" r:id="rId17"/>
    <p:sldId id="282" r:id="rId18"/>
    <p:sldId id="283" r:id="rId19"/>
    <p:sldId id="284" r:id="rId20"/>
    <p:sldId id="285" r:id="rId21"/>
    <p:sldId id="286" r:id="rId22"/>
    <p:sldId id="287" r:id="rId23"/>
    <p:sldId id="289" r:id="rId24"/>
    <p:sldId id="290" r:id="rId25"/>
    <p:sldId id="291" r:id="rId26"/>
    <p:sldId id="292" r:id="rId27"/>
    <p:sldId id="293" r:id="rId28"/>
    <p:sldId id="296" r:id="rId29"/>
    <p:sldId id="297" r:id="rId30"/>
    <p:sldId id="298" r:id="rId31"/>
    <p:sldId id="264" r:id="rId32"/>
    <p:sldId id="299" r:id="rId33"/>
    <p:sldId id="261" r:id="rId34"/>
    <p:sldId id="266" r:id="rId35"/>
    <p:sldId id="265" r:id="rId36"/>
    <p:sldId id="268" r:id="rId37"/>
    <p:sldId id="269" r:id="rId3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D153721C-98FE-C1F9-B81A-C3C569424EB3}" name="Ian Colvin" initials="IC" userId="5de38a8a7c609d9a" providerId="Windows Live"/>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83A5D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1879"/>
    <p:restoredTop sz="94715"/>
  </p:normalViewPr>
  <p:slideViewPr>
    <p:cSldViewPr snapToGrid="0">
      <p:cViewPr varScale="1">
        <p:scale>
          <a:sx n="77" d="100"/>
          <a:sy n="77" d="100"/>
        </p:scale>
        <p:origin x="518" y="5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notesMaster" Target="notesMasters/notesMaster1.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microsoft.com/office/2018/10/relationships/authors" Target="author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ableStyles" Target="tableStyle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s>
</file>

<file path=ppt/comments/modernComment_101_3DE5405B.xml><?xml version="1.0" encoding="utf-8"?>
<p188:cmLst xmlns:a="http://schemas.openxmlformats.org/drawingml/2006/main" xmlns:r="http://schemas.openxmlformats.org/officeDocument/2006/relationships" xmlns:p188="http://schemas.microsoft.com/office/powerpoint/2018/8/main">
  <p188:cm id="{816617EE-3163-BA4A-8036-BF5CDA08CCFA}" authorId="{D153721C-98FE-C1F9-B81A-C3C569424EB3}" created="2025-11-17T13:23:49.806">
    <ac:txMkLst xmlns:ac="http://schemas.microsoft.com/office/drawing/2013/main/command">
      <pc:docMk xmlns:pc="http://schemas.microsoft.com/office/powerpoint/2013/main/command"/>
      <pc:sldMk xmlns:pc="http://schemas.microsoft.com/office/powerpoint/2013/main/command" cId="1038434395" sldId="257"/>
      <ac:spMk id="2" creationId="{00000000-0000-0000-0000-000000000000}"/>
      <ac:txMk cp="466" len="98">
        <ac:context len="988" hash="52100854"/>
      </ac:txMk>
    </ac:txMkLst>
    <p188:pos x="3691487" y="3349685"/>
    <p188:txBody>
      <a:bodyPr/>
      <a:lstStyle/>
      <a:p>
        <a:r>
          <a:rPr lang="en-US"/>
          <a:t>In his Periplus of the Black Sea, Arrian of Nicomedia, the governor of Cappadocia for the emperor Hadrian (AD 117-138), mentions several tribes in the territory between Trapezus and Sebastopolis:</a:t>
        </a:r>
      </a:p>
    </p188:txBody>
  </p188:cm>
  <p188:cm id="{EB083EEF-A6BF-9247-895A-2DE8DC906D53}" authorId="{D153721C-98FE-C1F9-B81A-C3C569424EB3}" created="2025-11-17T13:26:57.475">
    <ac:txMkLst xmlns:ac="http://schemas.microsoft.com/office/drawing/2013/main/command">
      <pc:docMk xmlns:pc="http://schemas.microsoft.com/office/powerpoint/2013/main/command"/>
      <pc:sldMk xmlns:pc="http://schemas.microsoft.com/office/powerpoint/2013/main/command" cId="1038434395" sldId="257"/>
      <ac:spMk id="2" creationId="{00000000-0000-0000-0000-000000000000}"/>
      <ac:txMk cp="720" len="47">
        <ac:context len="988" hash="52100854"/>
      </ac:txMk>
    </ac:txMkLst>
    <p188:pos x="3691487" y="4627156"/>
    <p188:txBody>
      <a:bodyPr/>
      <a:lstStyle/>
      <a:p>
        <a:r>
          <a:rPr lang="en-US"/>
          <a:t>by kings, appointed as vassals by the Roman Emperor</a:t>
        </a:r>
      </a:p>
    </p188:txBody>
  </p188:cm>
</p188:cmLst>
</file>

<file path=ppt/comments/modernComment_105_E3E248E9.xml><?xml version="1.0" encoding="utf-8"?>
<p188:cmLst xmlns:a="http://schemas.openxmlformats.org/drawingml/2006/main" xmlns:r="http://schemas.openxmlformats.org/officeDocument/2006/relationships" xmlns:p188="http://schemas.microsoft.com/office/powerpoint/2018/8/main">
  <p188:cm id="{2B889FD6-3AA8-C446-A249-BBBEF4DEAF65}" authorId="{D153721C-98FE-C1F9-B81A-C3C569424EB3}" created="2025-11-20T08:02:36.882">
    <ac:txMkLst xmlns:ac="http://schemas.microsoft.com/office/drawing/2013/main/command">
      <pc:docMk xmlns:pc="http://schemas.microsoft.com/office/powerpoint/2013/main/command"/>
      <pc:sldMk xmlns:pc="http://schemas.microsoft.com/office/powerpoint/2013/main/command" cId="3823257833" sldId="261"/>
      <ac:spMk id="4" creationId="{00000000-0000-0000-0000-000000000000}"/>
      <ac:txMk cp="666" len="6">
        <ac:context len="761" hash="144216227"/>
      </ac:txMk>
    </ac:txMkLst>
    <p188:pos x="1014693" y="4596823"/>
    <p188:txBody>
      <a:bodyPr/>
      <a:lstStyle/>
      <a:p>
        <a:r>
          <a:rPr lang="en-US"/>
          <a:t>war elephants</a:t>
        </a:r>
      </a:p>
    </p188:txBody>
  </p188:cm>
  <p188:cm id="{588AA626-63D8-3B49-BA54-6F94CC12E9AE}" authorId="{D153721C-98FE-C1F9-B81A-C3C569424EB3}" created="2025-11-20T08:03:07.713">
    <ac:deMkLst xmlns:ac="http://schemas.microsoft.com/office/drawing/2013/main/command">
      <pc:docMk xmlns:pc="http://schemas.microsoft.com/office/powerpoint/2013/main/command"/>
      <pc:sldMk xmlns:pc="http://schemas.microsoft.com/office/powerpoint/2013/main/command" cId="3823257833" sldId="261"/>
      <ac:spMk id="4" creationId="{00000000-0000-0000-0000-000000000000}"/>
    </ac:deMkLst>
    <p188:txBody>
      <a:bodyPr/>
      <a:lstStyle/>
      <a:p>
        <a:r>
          <a:rPr lang="en-US"/>
          <a:t>3000 or 3,000</a:t>
        </a:r>
      </a:p>
    </p188:txBody>
  </p188:cm>
  <p188:cm id="{3394DD34-8A98-DA45-9E41-636972D309E3}" authorId="{D153721C-98FE-C1F9-B81A-C3C569424EB3}" created="2025-11-20T08:04:50.587">
    <ac:txMkLst xmlns:ac="http://schemas.microsoft.com/office/drawing/2013/main/command">
      <pc:docMk xmlns:pc="http://schemas.microsoft.com/office/powerpoint/2013/main/command"/>
      <pc:sldMk xmlns:pc="http://schemas.microsoft.com/office/powerpoint/2013/main/command" cId="3823257833" sldId="261"/>
      <ac:spMk id="6" creationId="{00000000-0000-0000-0000-000000000000}"/>
      <ac:txMk cp="79" len="10">
        <ac:context len="100" hash="3196899899"/>
      </ac:txMk>
    </ac:txMkLst>
    <p188:pos x="3172818" y="770326"/>
    <p188:txBody>
      <a:bodyPr/>
      <a:lstStyle/>
      <a:p>
        <a:r>
          <a:rPr lang="en-US"/>
          <a:t>Nokalakevi-Archaeopolis or Archaeopolis (Nokalakevi)</a:t>
        </a:r>
      </a:p>
    </p188:txBody>
  </p188:cm>
</p188:cmLst>
</file>

<file path=ppt/comments/modernComment_108_C06C8B65.xml><?xml version="1.0" encoding="utf-8"?>
<p188:cmLst xmlns:a="http://schemas.openxmlformats.org/drawingml/2006/main" xmlns:r="http://schemas.openxmlformats.org/officeDocument/2006/relationships" xmlns:p188="http://schemas.microsoft.com/office/powerpoint/2018/8/main">
  <p188:cm id="{EBE60171-A078-4342-A3DC-7FCDF8D5757B}" authorId="{D153721C-98FE-C1F9-B81A-C3C569424EB3}" created="2025-11-20T08:01:26.621">
    <ac:txMkLst xmlns:ac="http://schemas.microsoft.com/office/drawing/2013/main/command">
      <pc:docMk xmlns:pc="http://schemas.microsoft.com/office/powerpoint/2013/main/command"/>
      <pc:sldMk xmlns:pc="http://schemas.microsoft.com/office/powerpoint/2013/main/command" cId="3228339045" sldId="264"/>
      <ac:spMk id="4" creationId="{00000000-0000-0000-0000-000000000000}"/>
      <ac:txMk cp="1109" len="9">
        <ac:context len="1297" hash="2354474146"/>
      </ac:txMk>
    </ac:txMkLst>
    <p188:pos x="3669927" y="5137746"/>
    <p188:txBody>
      <a:bodyPr/>
      <a:lstStyle/>
      <a:p>
        <a:r>
          <a:rPr lang="en-US"/>
          <a:t>major</a:t>
        </a:r>
      </a:p>
    </p188:txBody>
  </p188:cm>
  <p188:cm id="{05E4A089-10DC-A841-B884-C10C7EE0E338}" authorId="{D153721C-98FE-C1F9-B81A-C3C569424EB3}" created="2025-11-20T08:01:35.689">
    <ac:txMkLst xmlns:ac="http://schemas.microsoft.com/office/drawing/2013/main/command">
      <pc:docMk xmlns:pc="http://schemas.microsoft.com/office/powerpoint/2013/main/command"/>
      <pc:sldMk xmlns:pc="http://schemas.microsoft.com/office/powerpoint/2013/main/command" cId="3228339045" sldId="264"/>
      <ac:spMk id="4" creationId="{00000000-0000-0000-0000-000000000000}"/>
      <ac:txMk cp="1151" len="5">
        <ac:context len="1297" hash="2354474146"/>
      </ac:txMk>
    </ac:txMkLst>
    <p188:pos x="1262904" y="5420134"/>
    <p188:txBody>
      <a:bodyPr/>
      <a:lstStyle/>
      <a:p>
        <a:r>
          <a:rPr lang="en-US"/>
          <a:t>Roman</a:t>
        </a:r>
      </a:p>
    </p188:txBody>
  </p188:cm>
</p188:cmLst>
</file>

<file path=ppt/comments/modernComment_109_CEB433D7.xml><?xml version="1.0" encoding="utf-8"?>
<p188:cmLst xmlns:a="http://schemas.openxmlformats.org/drawingml/2006/main" xmlns:r="http://schemas.openxmlformats.org/officeDocument/2006/relationships" xmlns:p188="http://schemas.microsoft.com/office/powerpoint/2018/8/main">
  <p188:cm id="{3FFB23FD-B339-1F4E-98CB-545DD2CE4926}" authorId="{D153721C-98FE-C1F9-B81A-C3C569424EB3}" created="2025-11-20T08:06:50.739">
    <ac:txMkLst xmlns:ac="http://schemas.microsoft.com/office/drawing/2013/main/command">
      <pc:docMk xmlns:pc="http://schemas.microsoft.com/office/powerpoint/2013/main/command"/>
      <pc:sldMk xmlns:pc="http://schemas.microsoft.com/office/powerpoint/2013/main/command" cId="3467916247" sldId="265"/>
      <ac:spMk id="2" creationId="{00000000-0000-0000-0000-000000000000}"/>
      <ac:txMk cp="394" len="20">
        <ac:context len="550" hash="2008817078"/>
      </ac:txMk>
    </ac:txMkLst>
    <p188:pos x="2597524" y="3414415"/>
    <p188:replyLst>
      <p188:reply id="{7C8871A5-116B-B743-9DC1-CC1379674C52}" authorId="{D153721C-98FE-C1F9-B81A-C3C569424EB3}" created="2025-11-20T08:07:30.302">
        <p188:txBody>
          <a:bodyPr/>
          <a:lstStyle/>
          <a:p>
            <a:r>
              <a:rPr lang="en-US"/>
              <a:t>Or a 500-strong Sasanian force, which had shut itself ... but I think the former is simpler
</a:t>
            </a:r>
          </a:p>
        </p188:txBody>
      </p188:reply>
    </p188:replyLst>
    <p188:txBody>
      <a:bodyPr/>
      <a:lstStyle/>
      <a:p>
        <a:r>
          <a:rPr lang="en-US"/>
          <a:t>500 Sasanian soldiers</a:t>
        </a:r>
      </a:p>
    </p188:txBody>
  </p188:cm>
</p188:cmLst>
</file>

<file path=ppt/comments/modernComment_10C_C5F53FE9.xml><?xml version="1.0" encoding="utf-8"?>
<p188:cmLst xmlns:a="http://schemas.openxmlformats.org/drawingml/2006/main" xmlns:r="http://schemas.openxmlformats.org/officeDocument/2006/relationships" xmlns:p188="http://schemas.microsoft.com/office/powerpoint/2018/8/main">
  <p188:cm id="{0A7C9087-22D3-9347-9C52-DDA0B9697CA6}" authorId="{D153721C-98FE-C1F9-B81A-C3C569424EB3}" created="2025-11-20T08:08:41.704">
    <ac:txMkLst xmlns:ac="http://schemas.microsoft.com/office/drawing/2013/main/command">
      <pc:docMk xmlns:pc="http://schemas.microsoft.com/office/powerpoint/2013/main/command"/>
      <pc:sldMk xmlns:pc="http://schemas.microsoft.com/office/powerpoint/2013/main/command" cId="3321184233" sldId="268"/>
      <ac:spMk id="2" creationId="{00000000-0000-0000-0000-000000000000}"/>
      <ac:txMk cp="390" len="17">
        <ac:context len="882" hash="855669787"/>
      </ac:txMk>
    </ac:txMkLst>
    <p188:pos x="3108512" y="3222901"/>
    <p188:txBody>
      <a:bodyPr/>
      <a:lstStyle/>
      <a:p>
        <a:r>
          <a:rPr lang="en-US"/>
          <a:t>the country over (slightly more natural English phrasing)</a:t>
        </a:r>
      </a:p>
    </p188:txBody>
  </p188:cm>
  <p188:cm id="{705D44B2-1ABE-584F-9AB3-6C574A0F3ED3}" authorId="{D153721C-98FE-C1F9-B81A-C3C569424EB3}" created="2025-11-27T13:10:06.789">
    <ac:txMkLst xmlns:ac="http://schemas.microsoft.com/office/drawing/2013/main/command">
      <pc:docMk xmlns:pc="http://schemas.microsoft.com/office/powerpoint/2013/main/command"/>
      <pc:sldMk xmlns:pc="http://schemas.microsoft.com/office/powerpoint/2013/main/command" cId="3321184233" sldId="268"/>
      <ac:spMk id="2" creationId="{00000000-0000-0000-0000-000000000000}"/>
      <ac:txMk cp="11" len="15">
        <ac:context len="882" hash="855669787"/>
      </ac:txMk>
    </ac:txMkLst>
    <p188:pos x="3612126" y="577734"/>
    <p188:txBody>
      <a:bodyPr/>
      <a:lstStyle/>
      <a:p>
        <a:r>
          <a:rPr lang="en-US"/>
          <a:t>The fall of the Kingdom of Lazica
or Lazican Kingdom, but I think the former sounds better</a:t>
        </a:r>
      </a:p>
    </p188:txBody>
  </p188:cm>
</p188:cmLst>
</file>

<file path=ppt/comments/modernComment_10F_FABCA8E3.xml><?xml version="1.0" encoding="utf-8"?>
<p188:cmLst xmlns:a="http://schemas.openxmlformats.org/drawingml/2006/main" xmlns:r="http://schemas.openxmlformats.org/officeDocument/2006/relationships" xmlns:p188="http://schemas.microsoft.com/office/powerpoint/2018/8/main">
  <p188:cm id="{8AAAEE50-A9B8-F342-89DB-40A0B16E1F96}" authorId="{D153721C-98FE-C1F9-B81A-C3C569424EB3}" created="2025-11-17T13:16:19.481">
    <ac:txMkLst xmlns:ac="http://schemas.microsoft.com/office/drawing/2013/main/command">
      <pc:docMk xmlns:pc="http://schemas.microsoft.com/office/powerpoint/2013/main/command"/>
      <pc:sldMk xmlns:pc="http://schemas.microsoft.com/office/powerpoint/2013/main/command" cId="4206668003" sldId="271"/>
      <ac:spMk id="2" creationId="{00000000-0000-0000-0000-000000000000}"/>
      <ac:txMk cp="397" len="37">
        <ac:context len="1246" hash="1943533837"/>
      </ac:txMk>
    </ac:txMkLst>
    <p188:pos x="4925244" y="2387331"/>
    <p188:txBody>
      <a:bodyPr/>
      <a:lstStyle/>
      <a:p>
        <a:r>
          <a:rPr lang="en-US"/>
          <a:t>from as early as the 6th century BC</a:t>
        </a:r>
      </a:p>
    </p188:txBody>
  </p188:cm>
  <p188:cm id="{5C5FD7A6-A896-CA4B-B064-69FADB587CC3}" authorId="{D153721C-98FE-C1F9-B81A-C3C569424EB3}" created="2025-11-17T13:17:29.863">
    <ac:txMkLst xmlns:ac="http://schemas.microsoft.com/office/drawing/2013/main/command">
      <pc:docMk xmlns:pc="http://schemas.microsoft.com/office/powerpoint/2013/main/command"/>
      <pc:sldMk xmlns:pc="http://schemas.microsoft.com/office/powerpoint/2013/main/command" cId="4206668003" sldId="271"/>
      <ac:spMk id="2" creationId="{00000000-0000-0000-0000-000000000000}"/>
      <ac:txMk cp="866" len="5">
        <ac:context len="1246" hash="1943533837"/>
      </ac:txMk>
    </ac:txMkLst>
    <p188:pos x="4844562" y="4175789"/>
    <p188:txBody>
      <a:bodyPr/>
      <a:lstStyle/>
      <a:p>
        <a:r>
          <a:rPr lang="en-US"/>
          <a:t>Rioni River (ancient Phasis) (because some of your audience don't know Georgian geography well, it is useful to remind them that it is a river, and they may have heard of the Phasis, if not the Rioni.</a:t>
        </a:r>
      </a:p>
    </p188:txBody>
  </p188:cm>
</p188:cmLst>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99034DD-5E88-4ED3-900F-46FC8911125C}" type="datetimeFigureOut">
              <a:rPr lang="en-US" smtClean="0"/>
              <a:t>2/17/2026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B8B70C7-56E6-4E44-A573-19267ABFDDF6}" type="slidenum">
              <a:rPr lang="en-US" smtClean="0"/>
              <a:t>‹#›</a:t>
            </a:fld>
            <a:endParaRPr lang="en-US"/>
          </a:p>
        </p:txBody>
      </p:sp>
    </p:spTree>
    <p:extLst>
      <p:ext uri="{BB962C8B-B14F-4D97-AF65-F5344CB8AC3E}">
        <p14:creationId xmlns:p14="http://schemas.microsoft.com/office/powerpoint/2010/main" val="213998300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ru-RU" dirty="0"/>
          </a:p>
        </p:txBody>
      </p:sp>
      <p:sp>
        <p:nvSpPr>
          <p:cNvPr id="4" name="Slide Number Placeholder 3"/>
          <p:cNvSpPr>
            <a:spLocks noGrp="1"/>
          </p:cNvSpPr>
          <p:nvPr>
            <p:ph type="sldNum" sz="quarter" idx="5"/>
          </p:nvPr>
        </p:nvSpPr>
        <p:spPr/>
        <p:txBody>
          <a:bodyPr/>
          <a:lstStyle/>
          <a:p>
            <a:fld id="{50714800-AE5D-4C71-8476-E9B329EA05D9}" type="slidenum">
              <a:rPr lang="ru-RU" smtClean="0"/>
              <a:t>14</a:t>
            </a:fld>
            <a:endParaRPr lang="ru-RU"/>
          </a:p>
        </p:txBody>
      </p:sp>
    </p:spTree>
    <p:extLst>
      <p:ext uri="{BB962C8B-B14F-4D97-AF65-F5344CB8AC3E}">
        <p14:creationId xmlns:p14="http://schemas.microsoft.com/office/powerpoint/2010/main" val="141074305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ru-RU" dirty="0"/>
          </a:p>
        </p:txBody>
      </p:sp>
      <p:sp>
        <p:nvSpPr>
          <p:cNvPr id="4" name="Slide Number Placeholder 3"/>
          <p:cNvSpPr>
            <a:spLocks noGrp="1"/>
          </p:cNvSpPr>
          <p:nvPr>
            <p:ph type="sldNum" sz="quarter" idx="5"/>
          </p:nvPr>
        </p:nvSpPr>
        <p:spPr/>
        <p:txBody>
          <a:bodyPr/>
          <a:lstStyle/>
          <a:p>
            <a:fld id="{50714800-AE5D-4C71-8476-E9B329EA05D9}" type="slidenum">
              <a:rPr lang="ru-RU" smtClean="0"/>
              <a:t>15</a:t>
            </a:fld>
            <a:endParaRPr lang="ru-RU"/>
          </a:p>
        </p:txBody>
      </p:sp>
    </p:spTree>
    <p:extLst>
      <p:ext uri="{BB962C8B-B14F-4D97-AF65-F5344CB8AC3E}">
        <p14:creationId xmlns:p14="http://schemas.microsoft.com/office/powerpoint/2010/main" val="361103270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ru-RU" dirty="0"/>
          </a:p>
        </p:txBody>
      </p:sp>
      <p:sp>
        <p:nvSpPr>
          <p:cNvPr id="4" name="Slide Number Placeholder 3"/>
          <p:cNvSpPr>
            <a:spLocks noGrp="1"/>
          </p:cNvSpPr>
          <p:nvPr>
            <p:ph type="sldNum" sz="quarter" idx="5"/>
          </p:nvPr>
        </p:nvSpPr>
        <p:spPr/>
        <p:txBody>
          <a:bodyPr/>
          <a:lstStyle/>
          <a:p>
            <a:fld id="{50714800-AE5D-4C71-8476-E9B329EA05D9}" type="slidenum">
              <a:rPr lang="ru-RU" smtClean="0"/>
              <a:t>16</a:t>
            </a:fld>
            <a:endParaRPr lang="ru-RU"/>
          </a:p>
        </p:txBody>
      </p:sp>
    </p:spTree>
    <p:extLst>
      <p:ext uri="{BB962C8B-B14F-4D97-AF65-F5344CB8AC3E}">
        <p14:creationId xmlns:p14="http://schemas.microsoft.com/office/powerpoint/2010/main" val="142281184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ru-RU" dirty="0"/>
          </a:p>
        </p:txBody>
      </p:sp>
      <p:sp>
        <p:nvSpPr>
          <p:cNvPr id="4" name="Slide Number Placeholder 3"/>
          <p:cNvSpPr>
            <a:spLocks noGrp="1"/>
          </p:cNvSpPr>
          <p:nvPr>
            <p:ph type="sldNum" sz="quarter" idx="5"/>
          </p:nvPr>
        </p:nvSpPr>
        <p:spPr/>
        <p:txBody>
          <a:bodyPr/>
          <a:lstStyle/>
          <a:p>
            <a:fld id="{50714800-AE5D-4C71-8476-E9B329EA05D9}" type="slidenum">
              <a:rPr lang="ru-RU" smtClean="0"/>
              <a:t>17</a:t>
            </a:fld>
            <a:endParaRPr lang="ru-RU"/>
          </a:p>
        </p:txBody>
      </p:sp>
    </p:spTree>
    <p:extLst>
      <p:ext uri="{BB962C8B-B14F-4D97-AF65-F5344CB8AC3E}">
        <p14:creationId xmlns:p14="http://schemas.microsoft.com/office/powerpoint/2010/main" val="216046163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ru-RU" dirty="0"/>
          </a:p>
        </p:txBody>
      </p:sp>
      <p:sp>
        <p:nvSpPr>
          <p:cNvPr id="4" name="Slide Number Placeholder 3"/>
          <p:cNvSpPr>
            <a:spLocks noGrp="1"/>
          </p:cNvSpPr>
          <p:nvPr>
            <p:ph type="sldNum" sz="quarter" idx="5"/>
          </p:nvPr>
        </p:nvSpPr>
        <p:spPr/>
        <p:txBody>
          <a:bodyPr/>
          <a:lstStyle/>
          <a:p>
            <a:fld id="{50714800-AE5D-4C71-8476-E9B329EA05D9}" type="slidenum">
              <a:rPr lang="ru-RU" smtClean="0"/>
              <a:t>18</a:t>
            </a:fld>
            <a:endParaRPr lang="ru-RU"/>
          </a:p>
        </p:txBody>
      </p:sp>
    </p:spTree>
    <p:extLst>
      <p:ext uri="{BB962C8B-B14F-4D97-AF65-F5344CB8AC3E}">
        <p14:creationId xmlns:p14="http://schemas.microsoft.com/office/powerpoint/2010/main" val="311169723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ru-RU" dirty="0"/>
          </a:p>
        </p:txBody>
      </p:sp>
      <p:sp>
        <p:nvSpPr>
          <p:cNvPr id="4" name="Slide Number Placeholder 3"/>
          <p:cNvSpPr>
            <a:spLocks noGrp="1"/>
          </p:cNvSpPr>
          <p:nvPr>
            <p:ph type="sldNum" sz="quarter" idx="5"/>
          </p:nvPr>
        </p:nvSpPr>
        <p:spPr/>
        <p:txBody>
          <a:bodyPr/>
          <a:lstStyle/>
          <a:p>
            <a:fld id="{50714800-AE5D-4C71-8476-E9B329EA05D9}" type="slidenum">
              <a:rPr lang="ru-RU" smtClean="0"/>
              <a:t>19</a:t>
            </a:fld>
            <a:endParaRPr lang="ru-RU"/>
          </a:p>
        </p:txBody>
      </p:sp>
    </p:spTree>
    <p:extLst>
      <p:ext uri="{BB962C8B-B14F-4D97-AF65-F5344CB8AC3E}">
        <p14:creationId xmlns:p14="http://schemas.microsoft.com/office/powerpoint/2010/main" val="329388568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ru-RU" dirty="0"/>
          </a:p>
        </p:txBody>
      </p:sp>
      <p:sp>
        <p:nvSpPr>
          <p:cNvPr id="4" name="Slide Number Placeholder 3"/>
          <p:cNvSpPr>
            <a:spLocks noGrp="1"/>
          </p:cNvSpPr>
          <p:nvPr>
            <p:ph type="sldNum" sz="quarter" idx="5"/>
          </p:nvPr>
        </p:nvSpPr>
        <p:spPr/>
        <p:txBody>
          <a:bodyPr/>
          <a:lstStyle/>
          <a:p>
            <a:fld id="{50714800-AE5D-4C71-8476-E9B329EA05D9}" type="slidenum">
              <a:rPr lang="ru-RU" smtClean="0"/>
              <a:t>20</a:t>
            </a:fld>
            <a:endParaRPr lang="ru-RU"/>
          </a:p>
        </p:txBody>
      </p:sp>
    </p:spTree>
    <p:extLst>
      <p:ext uri="{BB962C8B-B14F-4D97-AF65-F5344CB8AC3E}">
        <p14:creationId xmlns:p14="http://schemas.microsoft.com/office/powerpoint/2010/main" val="392076816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ru-RU" dirty="0"/>
          </a:p>
        </p:txBody>
      </p:sp>
      <p:sp>
        <p:nvSpPr>
          <p:cNvPr id="4" name="Slide Number Placeholder 3"/>
          <p:cNvSpPr>
            <a:spLocks noGrp="1"/>
          </p:cNvSpPr>
          <p:nvPr>
            <p:ph type="sldNum" sz="quarter" idx="5"/>
          </p:nvPr>
        </p:nvSpPr>
        <p:spPr/>
        <p:txBody>
          <a:bodyPr/>
          <a:lstStyle/>
          <a:p>
            <a:fld id="{50714800-AE5D-4C71-8476-E9B329EA05D9}" type="slidenum">
              <a:rPr lang="ru-RU" smtClean="0"/>
              <a:t>22</a:t>
            </a:fld>
            <a:endParaRPr lang="ru-RU"/>
          </a:p>
        </p:txBody>
      </p:sp>
    </p:spTree>
    <p:extLst>
      <p:ext uri="{BB962C8B-B14F-4D97-AF65-F5344CB8AC3E}">
        <p14:creationId xmlns:p14="http://schemas.microsoft.com/office/powerpoint/2010/main" val="195218737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316F3C4-7D7D-4BDD-9A3B-89B3FADA74F1}" type="slidenum">
              <a:rPr lang="en-US" smtClean="0"/>
              <a:pPr/>
              <a:t>26</a:t>
            </a:fld>
            <a:endParaRPr lang="en-US"/>
          </a:p>
        </p:txBody>
      </p:sp>
    </p:spTree>
    <p:extLst>
      <p:ext uri="{BB962C8B-B14F-4D97-AF65-F5344CB8AC3E}">
        <p14:creationId xmlns:p14="http://schemas.microsoft.com/office/powerpoint/2010/main" val="328613638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4993D281-8E58-482E-843D-6EA9B53A9CF5}" type="datetimeFigureOut">
              <a:rPr lang="en-US" smtClean="0"/>
              <a:t>2/17/2026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2401CB8-4C99-4987-A3C9-7813C0270CB1}" type="slidenum">
              <a:rPr lang="en-US" smtClean="0"/>
              <a:t>‹#›</a:t>
            </a:fld>
            <a:endParaRPr lang="en-US"/>
          </a:p>
        </p:txBody>
      </p:sp>
    </p:spTree>
    <p:extLst>
      <p:ext uri="{BB962C8B-B14F-4D97-AF65-F5344CB8AC3E}">
        <p14:creationId xmlns:p14="http://schemas.microsoft.com/office/powerpoint/2010/main" val="857404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4993D281-8E58-482E-843D-6EA9B53A9CF5}" type="datetimeFigureOut">
              <a:rPr lang="en-US" smtClean="0"/>
              <a:t>2/17/2026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2401CB8-4C99-4987-A3C9-7813C0270CB1}" type="slidenum">
              <a:rPr lang="en-US" smtClean="0"/>
              <a:t>‹#›</a:t>
            </a:fld>
            <a:endParaRPr lang="en-US"/>
          </a:p>
        </p:txBody>
      </p:sp>
    </p:spTree>
    <p:extLst>
      <p:ext uri="{BB962C8B-B14F-4D97-AF65-F5344CB8AC3E}">
        <p14:creationId xmlns:p14="http://schemas.microsoft.com/office/powerpoint/2010/main" val="151226453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4993D281-8E58-482E-843D-6EA9B53A9CF5}" type="datetimeFigureOut">
              <a:rPr lang="en-US" smtClean="0"/>
              <a:t>2/17/2026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2401CB8-4C99-4987-A3C9-7813C0270CB1}" type="slidenum">
              <a:rPr lang="en-US" smtClean="0"/>
              <a:t>‹#›</a:t>
            </a:fld>
            <a:endParaRPr lang="en-US"/>
          </a:p>
        </p:txBody>
      </p:sp>
    </p:spTree>
    <p:extLst>
      <p:ext uri="{BB962C8B-B14F-4D97-AF65-F5344CB8AC3E}">
        <p14:creationId xmlns:p14="http://schemas.microsoft.com/office/powerpoint/2010/main" val="258693394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4993D281-8E58-482E-843D-6EA9B53A9CF5}" type="datetimeFigureOut">
              <a:rPr lang="en-US" smtClean="0"/>
              <a:t>2/17/2026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2401CB8-4C99-4987-A3C9-7813C0270CB1}" type="slidenum">
              <a:rPr lang="en-US" smtClean="0"/>
              <a:t>‹#›</a:t>
            </a:fld>
            <a:endParaRPr lang="en-US"/>
          </a:p>
        </p:txBody>
      </p:sp>
    </p:spTree>
    <p:extLst>
      <p:ext uri="{BB962C8B-B14F-4D97-AF65-F5344CB8AC3E}">
        <p14:creationId xmlns:p14="http://schemas.microsoft.com/office/powerpoint/2010/main" val="400925516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993D281-8E58-482E-843D-6EA9B53A9CF5}" type="datetimeFigureOut">
              <a:rPr lang="en-US" smtClean="0"/>
              <a:t>2/17/2026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2401CB8-4C99-4987-A3C9-7813C0270CB1}" type="slidenum">
              <a:rPr lang="en-US" smtClean="0"/>
              <a:t>‹#›</a:t>
            </a:fld>
            <a:endParaRPr lang="en-US"/>
          </a:p>
        </p:txBody>
      </p:sp>
    </p:spTree>
    <p:extLst>
      <p:ext uri="{BB962C8B-B14F-4D97-AF65-F5344CB8AC3E}">
        <p14:creationId xmlns:p14="http://schemas.microsoft.com/office/powerpoint/2010/main" val="17382996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4993D281-8E58-482E-843D-6EA9B53A9CF5}" type="datetimeFigureOut">
              <a:rPr lang="en-US" smtClean="0"/>
              <a:t>2/17/2026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2401CB8-4C99-4987-A3C9-7813C0270CB1}" type="slidenum">
              <a:rPr lang="en-US" smtClean="0"/>
              <a:t>‹#›</a:t>
            </a:fld>
            <a:endParaRPr lang="en-US"/>
          </a:p>
        </p:txBody>
      </p:sp>
    </p:spTree>
    <p:extLst>
      <p:ext uri="{BB962C8B-B14F-4D97-AF65-F5344CB8AC3E}">
        <p14:creationId xmlns:p14="http://schemas.microsoft.com/office/powerpoint/2010/main" val="103050842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4993D281-8E58-482E-843D-6EA9B53A9CF5}" type="datetimeFigureOut">
              <a:rPr lang="en-US" smtClean="0"/>
              <a:t>2/17/2026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2401CB8-4C99-4987-A3C9-7813C0270CB1}" type="slidenum">
              <a:rPr lang="en-US" smtClean="0"/>
              <a:t>‹#›</a:t>
            </a:fld>
            <a:endParaRPr lang="en-US"/>
          </a:p>
        </p:txBody>
      </p:sp>
    </p:spTree>
    <p:extLst>
      <p:ext uri="{BB962C8B-B14F-4D97-AF65-F5344CB8AC3E}">
        <p14:creationId xmlns:p14="http://schemas.microsoft.com/office/powerpoint/2010/main" val="282944005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4993D281-8E58-482E-843D-6EA9B53A9CF5}" type="datetimeFigureOut">
              <a:rPr lang="en-US" smtClean="0"/>
              <a:t>2/17/2026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2401CB8-4C99-4987-A3C9-7813C0270CB1}" type="slidenum">
              <a:rPr lang="en-US" smtClean="0"/>
              <a:t>‹#›</a:t>
            </a:fld>
            <a:endParaRPr lang="en-US"/>
          </a:p>
        </p:txBody>
      </p:sp>
    </p:spTree>
    <p:extLst>
      <p:ext uri="{BB962C8B-B14F-4D97-AF65-F5344CB8AC3E}">
        <p14:creationId xmlns:p14="http://schemas.microsoft.com/office/powerpoint/2010/main" val="391582111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993D281-8E58-482E-843D-6EA9B53A9CF5}" type="datetimeFigureOut">
              <a:rPr lang="en-US" smtClean="0"/>
              <a:t>2/17/2026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92401CB8-4C99-4987-A3C9-7813C0270CB1}" type="slidenum">
              <a:rPr lang="en-US" smtClean="0"/>
              <a:t>‹#›</a:t>
            </a:fld>
            <a:endParaRPr lang="en-US"/>
          </a:p>
        </p:txBody>
      </p:sp>
    </p:spTree>
    <p:extLst>
      <p:ext uri="{BB962C8B-B14F-4D97-AF65-F5344CB8AC3E}">
        <p14:creationId xmlns:p14="http://schemas.microsoft.com/office/powerpoint/2010/main" val="253768908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4993D281-8E58-482E-843D-6EA9B53A9CF5}" type="datetimeFigureOut">
              <a:rPr lang="en-US" smtClean="0"/>
              <a:t>2/17/2026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2401CB8-4C99-4987-A3C9-7813C0270CB1}" type="slidenum">
              <a:rPr lang="en-US" smtClean="0"/>
              <a:t>‹#›</a:t>
            </a:fld>
            <a:endParaRPr lang="en-US"/>
          </a:p>
        </p:txBody>
      </p:sp>
    </p:spTree>
    <p:extLst>
      <p:ext uri="{BB962C8B-B14F-4D97-AF65-F5344CB8AC3E}">
        <p14:creationId xmlns:p14="http://schemas.microsoft.com/office/powerpoint/2010/main" val="41840809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4993D281-8E58-482E-843D-6EA9B53A9CF5}" type="datetimeFigureOut">
              <a:rPr lang="en-US" smtClean="0"/>
              <a:t>2/17/2026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2401CB8-4C99-4987-A3C9-7813C0270CB1}" type="slidenum">
              <a:rPr lang="en-US" smtClean="0"/>
              <a:t>‹#›</a:t>
            </a:fld>
            <a:endParaRPr lang="en-US"/>
          </a:p>
        </p:txBody>
      </p:sp>
    </p:spTree>
    <p:extLst>
      <p:ext uri="{BB962C8B-B14F-4D97-AF65-F5344CB8AC3E}">
        <p14:creationId xmlns:p14="http://schemas.microsoft.com/office/powerpoint/2010/main" val="383444402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993D281-8E58-482E-843D-6EA9B53A9CF5}" type="datetimeFigureOut">
              <a:rPr lang="en-US" smtClean="0"/>
              <a:t>2/17/2026</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2401CB8-4C99-4987-A3C9-7813C0270CB1}" type="slidenum">
              <a:rPr lang="en-US" smtClean="0"/>
              <a:t>‹#›</a:t>
            </a:fld>
            <a:endParaRPr lang="en-US"/>
          </a:p>
        </p:txBody>
      </p:sp>
    </p:spTree>
    <p:extLst>
      <p:ext uri="{BB962C8B-B14F-4D97-AF65-F5344CB8AC3E}">
        <p14:creationId xmlns:p14="http://schemas.microsoft.com/office/powerpoint/2010/main" val="386153606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2.jpeg"/><Relationship Id="rId7" Type="http://schemas.microsoft.com/office/2007/relationships/hdphoto" Target="../media/hdphoto1.wdp"/><Relationship Id="rId2" Type="http://schemas.openxmlformats.org/officeDocument/2006/relationships/image" Target="../media/image1.jpeg"/><Relationship Id="rId1" Type="http://schemas.openxmlformats.org/officeDocument/2006/relationships/slideLayout" Target="../slideLayouts/slideLayout1.xml"/><Relationship Id="rId6" Type="http://schemas.openxmlformats.org/officeDocument/2006/relationships/image" Target="../media/image5.png"/><Relationship Id="rId5" Type="http://schemas.openxmlformats.org/officeDocument/2006/relationships/image" Target="../media/image4.jpg"/><Relationship Id="rId4" Type="http://schemas.openxmlformats.org/officeDocument/2006/relationships/image" Target="../media/image3.jpeg"/></Relationships>
</file>

<file path=ppt/slides/_rels/slide10.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image" Target="../media/image24.jp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image" Target="../media/image25.jpg"/><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3.xml"/><Relationship Id="rId1" Type="http://schemas.openxmlformats.org/officeDocument/2006/relationships/slideLayout" Target="../slideLayouts/slideLayout1.xml"/><Relationship Id="rId6" Type="http://schemas.microsoft.com/office/2007/relationships/hdphoto" Target="../media/hdphoto3.wdp"/><Relationship Id="rId5" Type="http://schemas.openxmlformats.org/officeDocument/2006/relationships/image" Target="../media/image30.png"/><Relationship Id="rId4" Type="http://schemas.microsoft.com/office/2007/relationships/hdphoto" Target="../media/hdphoto2.wdp"/></Relationships>
</file>

<file path=ppt/slides/_rels/slide17.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3" Type="http://schemas.microsoft.com/office/2007/relationships/hdphoto" Target="../media/hdphoto4.wdp"/><Relationship Id="rId2" Type="http://schemas.openxmlformats.org/officeDocument/2006/relationships/image" Target="../media/image35.png"/><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3" Type="http://schemas.openxmlformats.org/officeDocument/2006/relationships/image" Target="../media/image36.jpg"/><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3" Type="http://schemas.microsoft.com/office/2007/relationships/hdphoto" Target="../media/hdphoto5.wdp"/><Relationship Id="rId2" Type="http://schemas.openxmlformats.org/officeDocument/2006/relationships/image" Target="../media/image37.png"/><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2" Type="http://schemas.openxmlformats.org/officeDocument/2006/relationships/image" Target="../media/image38.jpeg"/><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3" Type="http://schemas.microsoft.com/office/2007/relationships/hdphoto" Target="../media/hdphoto6.wdp"/><Relationship Id="rId2" Type="http://schemas.openxmlformats.org/officeDocument/2006/relationships/image" Target="../media/image39.png"/><Relationship Id="rId1" Type="http://schemas.openxmlformats.org/officeDocument/2006/relationships/slideLayout" Target="../slideLayouts/slideLayout1.xml"/><Relationship Id="rId5" Type="http://schemas.microsoft.com/office/2007/relationships/hdphoto" Target="../media/hdphoto7.wdp"/><Relationship Id="rId4" Type="http://schemas.openxmlformats.org/officeDocument/2006/relationships/image" Target="../media/image40.png"/></Relationships>
</file>

<file path=ppt/slides/_rels/slide26.xml.rels><?xml version="1.0" encoding="UTF-8" standalone="yes"?>
<Relationships xmlns="http://schemas.openxmlformats.org/package/2006/relationships"><Relationship Id="rId8" Type="http://schemas.microsoft.com/office/2007/relationships/hdphoto" Target="../media/hdphoto10.wdp"/><Relationship Id="rId3" Type="http://schemas.openxmlformats.org/officeDocument/2006/relationships/image" Target="../media/image41.png"/><Relationship Id="rId7" Type="http://schemas.openxmlformats.org/officeDocument/2006/relationships/image" Target="../media/image43.png"/><Relationship Id="rId2" Type="http://schemas.openxmlformats.org/officeDocument/2006/relationships/notesSlide" Target="../notesSlides/notesSlide9.xml"/><Relationship Id="rId1" Type="http://schemas.openxmlformats.org/officeDocument/2006/relationships/slideLayout" Target="../slideLayouts/slideLayout1.xml"/><Relationship Id="rId6" Type="http://schemas.microsoft.com/office/2007/relationships/hdphoto" Target="../media/hdphoto9.wdp"/><Relationship Id="rId5" Type="http://schemas.openxmlformats.org/officeDocument/2006/relationships/image" Target="../media/image42.png"/><Relationship Id="rId4" Type="http://schemas.microsoft.com/office/2007/relationships/hdphoto" Target="../media/hdphoto8.wdp"/><Relationship Id="rId9" Type="http://schemas.openxmlformats.org/officeDocument/2006/relationships/image" Target="../media/image44.jpeg"/></Relationships>
</file>

<file path=ppt/slides/_rels/slide27.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image" Target="../media/image45.jpeg"/><Relationship Id="rId1" Type="http://schemas.openxmlformats.org/officeDocument/2006/relationships/slideLayout" Target="../slideLayouts/slideLayout1.xml"/><Relationship Id="rId5" Type="http://schemas.openxmlformats.org/officeDocument/2006/relationships/image" Target="../media/image48.jpeg"/><Relationship Id="rId4" Type="http://schemas.openxmlformats.org/officeDocument/2006/relationships/image" Target="../media/image47.jpeg"/></Relationships>
</file>

<file path=ppt/slides/_rels/slide28.xml.rels><?xml version="1.0" encoding="UTF-8" standalone="yes"?>
<Relationships xmlns="http://schemas.openxmlformats.org/package/2006/relationships"><Relationship Id="rId3" Type="http://schemas.microsoft.com/office/2007/relationships/hdphoto" Target="../media/hdphoto5.wdp"/><Relationship Id="rId2" Type="http://schemas.openxmlformats.org/officeDocument/2006/relationships/image" Target="../media/image37.png"/><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2" Type="http://schemas.openxmlformats.org/officeDocument/2006/relationships/image" Target="../media/image49.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microsoft.com/office/2018/10/relationships/comments" Target="../comments/modernComment_10F_FABCA8E3.xml"/><Relationship Id="rId2" Type="http://schemas.openxmlformats.org/officeDocument/2006/relationships/image" Target="../media/image8.png"/><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2" Type="http://schemas.openxmlformats.org/officeDocument/2006/relationships/image" Target="../media/image50.jpe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1.xml"/><Relationship Id="rId4" Type="http://schemas.microsoft.com/office/2018/10/relationships/comments" Target="../comments/modernComment_108_C06C8B65.xml"/></Relationships>
</file>

<file path=ppt/slides/_rels/slide32.xml.rels><?xml version="1.0" encoding="UTF-8" standalone="yes"?>
<Relationships xmlns="http://schemas.openxmlformats.org/package/2006/relationships"><Relationship Id="rId3" Type="http://schemas.openxmlformats.org/officeDocument/2006/relationships/image" Target="../media/image52.jpeg"/><Relationship Id="rId2" Type="http://schemas.openxmlformats.org/officeDocument/2006/relationships/image" Target="../media/image51.jpeg"/><Relationship Id="rId1" Type="http://schemas.openxmlformats.org/officeDocument/2006/relationships/slideLayout" Target="../slideLayouts/slideLayout1.xml"/><Relationship Id="rId4" Type="http://schemas.microsoft.com/office/2018/10/relationships/comments" Target="../comments/modernComment_108_C06C8B65.xml"/></Relationships>
</file>

<file path=ppt/slides/_rels/slide33.xml.rels><?xml version="1.0" encoding="UTF-8" standalone="yes"?>
<Relationships xmlns="http://schemas.openxmlformats.org/package/2006/relationships"><Relationship Id="rId3" Type="http://schemas.openxmlformats.org/officeDocument/2006/relationships/image" Target="../media/image54.jpeg"/><Relationship Id="rId2" Type="http://schemas.openxmlformats.org/officeDocument/2006/relationships/image" Target="../media/image53.emf"/><Relationship Id="rId1" Type="http://schemas.openxmlformats.org/officeDocument/2006/relationships/slideLayout" Target="../slideLayouts/slideLayout1.xml"/><Relationship Id="rId6" Type="http://schemas.microsoft.com/office/2018/10/relationships/comments" Target="../comments/modernComment_105_E3E248E9.xml"/><Relationship Id="rId5" Type="http://schemas.openxmlformats.org/officeDocument/2006/relationships/image" Target="../media/image56.jpeg"/><Relationship Id="rId4" Type="http://schemas.openxmlformats.org/officeDocument/2006/relationships/image" Target="../media/image55.jpeg"/></Relationships>
</file>

<file path=ppt/slides/_rels/slide34.xml.rels><?xml version="1.0" encoding="UTF-8" standalone="yes"?>
<Relationships xmlns="http://schemas.openxmlformats.org/package/2006/relationships"><Relationship Id="rId8" Type="http://schemas.openxmlformats.org/officeDocument/2006/relationships/image" Target="../media/image63.jpeg"/><Relationship Id="rId3" Type="http://schemas.openxmlformats.org/officeDocument/2006/relationships/image" Target="../media/image58.jpeg"/><Relationship Id="rId7" Type="http://schemas.openxmlformats.org/officeDocument/2006/relationships/image" Target="../media/image62.jpeg"/><Relationship Id="rId2" Type="http://schemas.openxmlformats.org/officeDocument/2006/relationships/image" Target="../media/image57.jpeg"/><Relationship Id="rId1" Type="http://schemas.openxmlformats.org/officeDocument/2006/relationships/slideLayout" Target="../slideLayouts/slideLayout1.xml"/><Relationship Id="rId6" Type="http://schemas.openxmlformats.org/officeDocument/2006/relationships/image" Target="../media/image61.jpeg"/><Relationship Id="rId5" Type="http://schemas.openxmlformats.org/officeDocument/2006/relationships/image" Target="../media/image60.jpeg"/><Relationship Id="rId4" Type="http://schemas.openxmlformats.org/officeDocument/2006/relationships/image" Target="../media/image59.jpeg"/></Relationships>
</file>

<file path=ppt/slides/_rels/slide35.xml.rels><?xml version="1.0" encoding="UTF-8" standalone="yes"?>
<Relationships xmlns="http://schemas.openxmlformats.org/package/2006/relationships"><Relationship Id="rId8" Type="http://schemas.microsoft.com/office/2018/10/relationships/comments" Target="../comments/modernComment_109_CEB433D7.xml"/><Relationship Id="rId3" Type="http://schemas.openxmlformats.org/officeDocument/2006/relationships/image" Target="../media/image65.jpeg"/><Relationship Id="rId7" Type="http://schemas.openxmlformats.org/officeDocument/2006/relationships/image" Target="../media/image69.jpeg"/><Relationship Id="rId2" Type="http://schemas.openxmlformats.org/officeDocument/2006/relationships/image" Target="../media/image64.jpeg"/><Relationship Id="rId1" Type="http://schemas.openxmlformats.org/officeDocument/2006/relationships/slideLayout" Target="../slideLayouts/slideLayout1.xml"/><Relationship Id="rId6" Type="http://schemas.openxmlformats.org/officeDocument/2006/relationships/image" Target="../media/image68.jpeg"/><Relationship Id="rId5" Type="http://schemas.openxmlformats.org/officeDocument/2006/relationships/image" Target="../media/image67.jpeg"/><Relationship Id="rId4" Type="http://schemas.openxmlformats.org/officeDocument/2006/relationships/image" Target="../media/image66.jpeg"/></Relationships>
</file>

<file path=ppt/slides/_rels/slide36.xml.rels><?xml version="1.0" encoding="UTF-8" standalone="yes"?>
<Relationships xmlns="http://schemas.openxmlformats.org/package/2006/relationships"><Relationship Id="rId3" Type="http://schemas.microsoft.com/office/2018/10/relationships/comments" Target="../comments/modernComment_10C_C5F53FE9.xml"/><Relationship Id="rId2" Type="http://schemas.openxmlformats.org/officeDocument/2006/relationships/image" Target="../media/image70.jpg"/><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3" Type="http://schemas.microsoft.com/office/2007/relationships/hdphoto" Target="../media/hdphoto11.wdp"/><Relationship Id="rId2" Type="http://schemas.openxmlformats.org/officeDocument/2006/relationships/image" Target="../media/image71.pn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jpeg"/><Relationship Id="rId1" Type="http://schemas.openxmlformats.org/officeDocument/2006/relationships/slideLayout" Target="../slideLayouts/slideLayout2.xml"/><Relationship Id="rId6" Type="http://schemas.openxmlformats.org/officeDocument/2006/relationships/image" Target="../media/image13.jpg"/><Relationship Id="rId5" Type="http://schemas.openxmlformats.org/officeDocument/2006/relationships/image" Target="../media/image12.jpg"/><Relationship Id="rId4" Type="http://schemas.openxmlformats.org/officeDocument/2006/relationships/image" Target="../media/image11.jpg"/></Relationships>
</file>

<file path=ppt/slides/_rels/slide5.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4.jpeg"/><Relationship Id="rId1" Type="http://schemas.openxmlformats.org/officeDocument/2006/relationships/slideLayout" Target="../slideLayouts/slideLayout1.xml"/><Relationship Id="rId6" Type="http://schemas.openxmlformats.org/officeDocument/2006/relationships/image" Target="../media/image18.jpeg"/><Relationship Id="rId5" Type="http://schemas.openxmlformats.org/officeDocument/2006/relationships/image" Target="../media/image17.jpeg"/><Relationship Id="rId4" Type="http://schemas.openxmlformats.org/officeDocument/2006/relationships/image" Target="../media/image16.jpeg"/></Relationships>
</file>

<file path=ppt/slides/_rels/slide6.xml.rels><?xml version="1.0" encoding="UTF-8" standalone="yes"?>
<Relationships xmlns="http://schemas.openxmlformats.org/package/2006/relationships"><Relationship Id="rId3" Type="http://schemas.microsoft.com/office/2018/10/relationships/comments" Target="../comments/modernComment_101_3DE5405B.xml"/><Relationship Id="rId2" Type="http://schemas.openxmlformats.org/officeDocument/2006/relationships/image" Target="../media/image19.pn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image" Target="../media/image22.jp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a:blip r:embed="rId2">
            <a:alphaModFix amt="50000"/>
          </a:blip>
          <a:tile tx="0" ty="0" sx="100000" sy="100000" flip="none" algn="tl"/>
        </a:blip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9CEAE7B9-11EF-4EF2-A53D-8833A477E548}"/>
              </a:ext>
            </a:extLst>
          </p:cNvPr>
          <p:cNvPicPr>
            <a:picLocks noChangeAspect="1"/>
          </p:cNvPicPr>
          <p:nvPr/>
        </p:nvPicPr>
        <p:blipFill rotWithShape="1">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rcRect l="8410" t="10538" r="11666" b="13247"/>
          <a:stretch/>
        </p:blipFill>
        <p:spPr>
          <a:xfrm>
            <a:off x="226602" y="4730457"/>
            <a:ext cx="2497016" cy="1556238"/>
          </a:xfrm>
          <a:prstGeom prst="rect">
            <a:avLst/>
          </a:prstGeom>
        </p:spPr>
      </p:pic>
      <p:pic>
        <p:nvPicPr>
          <p:cNvPr id="5" name="Picture 4">
            <a:extLst>
              <a:ext uri="{FF2B5EF4-FFF2-40B4-BE49-F238E27FC236}">
                <a16:creationId xmlns:a16="http://schemas.microsoft.com/office/drawing/2014/main" id="{C2DC4246-F574-42CA-9178-3933AF904939}"/>
              </a:ext>
            </a:extLst>
          </p:cNvPr>
          <p:cNvPicPr>
            <a:picLocks noChangeAspect="1"/>
          </p:cNvPicPr>
          <p:nvPr/>
        </p:nvPicPr>
        <p:blipFill>
          <a:blip r:embed="rId4"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2871842" y="4574568"/>
            <a:ext cx="1833005" cy="1872316"/>
          </a:xfrm>
          <a:prstGeom prst="rect">
            <a:avLst/>
          </a:prstGeom>
        </p:spPr>
      </p:pic>
      <p:sp>
        <p:nvSpPr>
          <p:cNvPr id="2" name="TextBox 1"/>
          <p:cNvSpPr txBox="1"/>
          <p:nvPr/>
        </p:nvSpPr>
        <p:spPr>
          <a:xfrm>
            <a:off x="0" y="1441940"/>
            <a:ext cx="12192000" cy="1077218"/>
          </a:xfrm>
          <a:prstGeom prst="rect">
            <a:avLst/>
          </a:prstGeom>
          <a:noFill/>
        </p:spPr>
        <p:txBody>
          <a:bodyPr wrap="square" rtlCol="0">
            <a:spAutoFit/>
          </a:bodyPr>
          <a:lstStyle/>
          <a:p>
            <a:pPr algn="ctr"/>
            <a:r>
              <a:rPr lang="en-US" sz="3200" b="1" dirty="0">
                <a:effectLst>
                  <a:outerShdw blurRad="38100" dist="38100" dir="2700000" algn="tl">
                    <a:srgbClr val="000000">
                      <a:alpha val="43137"/>
                    </a:srgbClr>
                  </a:outerShdw>
                </a:effectLst>
              </a:rPr>
              <a:t>The Kingdom of </a:t>
            </a:r>
            <a:r>
              <a:rPr lang="en-US" sz="3200" b="1" dirty="0" err="1">
                <a:effectLst>
                  <a:outerShdw blurRad="38100" dist="38100" dir="2700000" algn="tl">
                    <a:srgbClr val="000000">
                      <a:alpha val="43137"/>
                    </a:srgbClr>
                  </a:outerShdw>
                </a:effectLst>
              </a:rPr>
              <a:t>Egrisi</a:t>
            </a:r>
            <a:r>
              <a:rPr lang="en-US" sz="3200" b="1" dirty="0">
                <a:effectLst>
                  <a:outerShdw blurRad="38100" dist="38100" dir="2700000" algn="tl">
                    <a:srgbClr val="000000">
                      <a:alpha val="43137"/>
                    </a:srgbClr>
                  </a:outerShdw>
                </a:effectLst>
              </a:rPr>
              <a:t> (</a:t>
            </a:r>
            <a:r>
              <a:rPr lang="en-US" sz="3200" b="1" dirty="0" err="1">
                <a:effectLst>
                  <a:outerShdw blurRad="38100" dist="38100" dir="2700000" algn="tl">
                    <a:srgbClr val="000000">
                      <a:alpha val="43137"/>
                    </a:srgbClr>
                  </a:outerShdw>
                </a:effectLst>
              </a:rPr>
              <a:t>Lazica</a:t>
            </a:r>
            <a:r>
              <a:rPr lang="en-US" sz="3200" b="1" dirty="0">
                <a:effectLst>
                  <a:outerShdw blurRad="38100" dist="38100" dir="2700000" algn="tl">
                    <a:srgbClr val="000000">
                      <a:alpha val="43137"/>
                    </a:srgbClr>
                  </a:outerShdw>
                </a:effectLst>
              </a:rPr>
              <a:t>), 1</a:t>
            </a:r>
            <a:r>
              <a:rPr lang="en-US" sz="3200" b="1" baseline="30000" dirty="0">
                <a:effectLst>
                  <a:outerShdw blurRad="38100" dist="38100" dir="2700000" algn="tl">
                    <a:srgbClr val="000000">
                      <a:alpha val="43137"/>
                    </a:srgbClr>
                  </a:outerShdw>
                </a:effectLst>
              </a:rPr>
              <a:t>st</a:t>
            </a:r>
            <a:r>
              <a:rPr lang="en-US" sz="3200" b="1" dirty="0">
                <a:effectLst>
                  <a:outerShdw blurRad="38100" dist="38100" dir="2700000" algn="tl">
                    <a:srgbClr val="000000">
                      <a:alpha val="43137"/>
                    </a:srgbClr>
                  </a:outerShdw>
                </a:effectLst>
              </a:rPr>
              <a:t>-8</a:t>
            </a:r>
            <a:r>
              <a:rPr lang="en-US" sz="3200" b="1" baseline="30000" dirty="0">
                <a:effectLst>
                  <a:outerShdw blurRad="38100" dist="38100" dir="2700000" algn="tl">
                    <a:srgbClr val="000000">
                      <a:alpha val="43137"/>
                    </a:srgbClr>
                  </a:outerShdw>
                </a:effectLst>
              </a:rPr>
              <a:t>th</a:t>
            </a:r>
            <a:r>
              <a:rPr lang="en-US" sz="3200" b="1" dirty="0">
                <a:effectLst>
                  <a:outerShdw blurRad="38100" dist="38100" dir="2700000" algn="tl">
                    <a:srgbClr val="000000">
                      <a:alpha val="43137"/>
                    </a:srgbClr>
                  </a:outerShdw>
                </a:effectLst>
              </a:rPr>
              <a:t> c. AD:</a:t>
            </a:r>
            <a:endParaRPr lang="ka-GE" sz="3200" b="1" dirty="0">
              <a:effectLst>
                <a:outerShdw blurRad="38100" dist="38100" dir="2700000" algn="tl">
                  <a:srgbClr val="000000">
                    <a:alpha val="43137"/>
                  </a:srgbClr>
                </a:outerShdw>
              </a:effectLst>
            </a:endParaRPr>
          </a:p>
          <a:p>
            <a:pPr algn="ctr"/>
            <a:r>
              <a:rPr lang="en-US" sz="3200" b="1" dirty="0">
                <a:effectLst>
                  <a:outerShdw blurRad="38100" dist="38100" dir="2700000" algn="tl">
                    <a:srgbClr val="000000">
                      <a:alpha val="43137"/>
                    </a:srgbClr>
                  </a:outerShdw>
                </a:effectLst>
              </a:rPr>
              <a:t>an historical and archaeological overview</a:t>
            </a:r>
            <a:endParaRPr lang="en-US" sz="3200" b="1" i="1" dirty="0">
              <a:effectLst>
                <a:outerShdw blurRad="38100" dist="38100" dir="2700000" algn="tl">
                  <a:srgbClr val="000000">
                    <a:alpha val="43137"/>
                  </a:srgbClr>
                </a:outerShdw>
              </a:effectLst>
            </a:endParaRPr>
          </a:p>
        </p:txBody>
      </p:sp>
      <p:pic>
        <p:nvPicPr>
          <p:cNvPr id="6" name="Picture 5"/>
          <p:cNvPicPr>
            <a:picLocks noChangeAspect="1"/>
          </p:cNvPicPr>
          <p:nvPr/>
        </p:nvPicPr>
        <p:blipFill>
          <a:blip r:embed="rId5" cstate="email">
            <a:clrChange>
              <a:clrFrom>
                <a:srgbClr val="F8F7F7"/>
              </a:clrFrom>
              <a:clrTo>
                <a:srgbClr val="F8F7F7">
                  <a:alpha val="0"/>
                </a:srgbClr>
              </a:clrTo>
            </a:clrChange>
            <a:extLst>
              <a:ext uri="{28A0092B-C50C-407E-A947-70E740481C1C}">
                <a14:useLocalDpi xmlns:a14="http://schemas.microsoft.com/office/drawing/2010/main"/>
              </a:ext>
            </a:extLst>
          </a:blip>
          <a:stretch>
            <a:fillRect/>
          </a:stretch>
        </p:blipFill>
        <p:spPr>
          <a:xfrm>
            <a:off x="8183974" y="4615606"/>
            <a:ext cx="1701244" cy="1701244"/>
          </a:xfrm>
          <a:prstGeom prst="rect">
            <a:avLst/>
          </a:prstGeom>
        </p:spPr>
      </p:pic>
      <p:sp>
        <p:nvSpPr>
          <p:cNvPr id="3" name="TextBox 2"/>
          <p:cNvSpPr txBox="1"/>
          <p:nvPr/>
        </p:nvSpPr>
        <p:spPr>
          <a:xfrm>
            <a:off x="1" y="3209192"/>
            <a:ext cx="12192000" cy="707886"/>
          </a:xfrm>
          <a:prstGeom prst="rect">
            <a:avLst/>
          </a:prstGeom>
          <a:noFill/>
        </p:spPr>
        <p:txBody>
          <a:bodyPr wrap="square" rtlCol="0">
            <a:spAutoFit/>
          </a:bodyPr>
          <a:lstStyle/>
          <a:p>
            <a:pPr algn="ctr"/>
            <a:r>
              <a:rPr lang="en-US" sz="2000" b="1" i="1" dirty="0"/>
              <a:t>Presented by: </a:t>
            </a:r>
            <a:r>
              <a:rPr lang="en-US" sz="2000" b="1" dirty="0"/>
              <a:t>Dr. </a:t>
            </a:r>
            <a:r>
              <a:rPr lang="en-US" sz="2000" b="1" dirty="0" err="1">
                <a:effectLst>
                  <a:outerShdw blurRad="38100" dist="38100" dir="2700000" algn="tl">
                    <a:srgbClr val="000000">
                      <a:alpha val="43137"/>
                    </a:srgbClr>
                  </a:outerShdw>
                </a:effectLst>
              </a:rPr>
              <a:t>Nikoloz</a:t>
            </a:r>
            <a:r>
              <a:rPr lang="en-US" sz="2000" b="1" dirty="0">
                <a:effectLst>
                  <a:outerShdw blurRad="38100" dist="38100" dir="2700000" algn="tl">
                    <a:srgbClr val="000000">
                      <a:alpha val="43137"/>
                    </a:srgbClr>
                  </a:outerShdw>
                </a:effectLst>
              </a:rPr>
              <a:t> Murgulia</a:t>
            </a:r>
          </a:p>
          <a:p>
            <a:pPr algn="ctr"/>
            <a:r>
              <a:rPr lang="en-US" sz="2000" b="1" dirty="0"/>
              <a:t>Senior Scientist, Georgian National Museum</a:t>
            </a:r>
          </a:p>
        </p:txBody>
      </p:sp>
      <p:sp>
        <p:nvSpPr>
          <p:cNvPr id="7" name="Rectangle 6"/>
          <p:cNvSpPr/>
          <p:nvPr/>
        </p:nvSpPr>
        <p:spPr>
          <a:xfrm>
            <a:off x="7464669" y="71729"/>
            <a:ext cx="4572000" cy="923330"/>
          </a:xfrm>
          <a:prstGeom prst="rect">
            <a:avLst/>
          </a:prstGeom>
        </p:spPr>
        <p:txBody>
          <a:bodyPr wrap="square">
            <a:spAutoFit/>
          </a:bodyPr>
          <a:lstStyle/>
          <a:p>
            <a:pPr algn="r"/>
            <a:r>
              <a:rPr lang="en-GB" b="1" i="1" dirty="0">
                <a:solidFill>
                  <a:srgbClr val="000000"/>
                </a:solidFill>
              </a:rPr>
              <a:t>This presentation was supported by </a:t>
            </a:r>
            <a:r>
              <a:rPr lang="en-GB" b="1" i="1" dirty="0" err="1">
                <a:solidFill>
                  <a:srgbClr val="000000"/>
                </a:solidFill>
              </a:rPr>
              <a:t>Shota</a:t>
            </a:r>
            <a:endParaRPr lang="en-GB" b="1" i="1" dirty="0">
              <a:solidFill>
                <a:srgbClr val="000000"/>
              </a:solidFill>
            </a:endParaRPr>
          </a:p>
          <a:p>
            <a:pPr algn="r"/>
            <a:r>
              <a:rPr lang="en-GB" b="1" i="1" dirty="0" err="1">
                <a:solidFill>
                  <a:srgbClr val="000000"/>
                </a:solidFill>
              </a:rPr>
              <a:t>Rustaveli</a:t>
            </a:r>
            <a:r>
              <a:rPr lang="en-GB" b="1" i="1" dirty="0">
                <a:solidFill>
                  <a:srgbClr val="000000"/>
                </a:solidFill>
              </a:rPr>
              <a:t> National Science Foundation of</a:t>
            </a:r>
          </a:p>
          <a:p>
            <a:pPr algn="r"/>
            <a:r>
              <a:rPr lang="en-GB" b="1" i="1" dirty="0">
                <a:solidFill>
                  <a:srgbClr val="000000"/>
                </a:solidFill>
              </a:rPr>
              <a:t>Georgia (SRNSFG) [grant number FR-22-117] </a:t>
            </a:r>
            <a:endParaRPr lang="en-US" b="1" i="1" dirty="0"/>
          </a:p>
        </p:txBody>
      </p:sp>
      <p:sp>
        <p:nvSpPr>
          <p:cNvPr id="9" name="TextBox 8"/>
          <p:cNvSpPr txBox="1"/>
          <p:nvPr/>
        </p:nvSpPr>
        <p:spPr>
          <a:xfrm>
            <a:off x="552450" y="6176471"/>
            <a:ext cx="11639550" cy="646331"/>
          </a:xfrm>
          <a:prstGeom prst="rect">
            <a:avLst/>
          </a:prstGeom>
          <a:noFill/>
        </p:spPr>
        <p:txBody>
          <a:bodyPr wrap="square" rtlCol="0">
            <a:spAutoFit/>
          </a:bodyPr>
          <a:lstStyle/>
          <a:p>
            <a:pPr algn="ctr"/>
            <a:r>
              <a:rPr lang="en-US" b="1" dirty="0"/>
              <a:t>Tbilisi-Cambridge</a:t>
            </a:r>
          </a:p>
          <a:p>
            <a:pPr algn="ctr"/>
            <a:r>
              <a:rPr lang="en-US" b="1" dirty="0"/>
              <a:t>17.02.2026</a:t>
            </a:r>
          </a:p>
        </p:txBody>
      </p:sp>
      <p:pic>
        <p:nvPicPr>
          <p:cNvPr id="8" name="Picture 7"/>
          <p:cNvPicPr>
            <a:picLocks noChangeAspect="1"/>
          </p:cNvPicPr>
          <p:nvPr/>
        </p:nvPicPr>
        <p:blipFill>
          <a:blip r:embed="rId6" cstate="print">
            <a:extLst>
              <a:ext uri="{BEBA8EAE-BF5A-486C-A8C5-ECC9F3942E4B}">
                <a14:imgProps xmlns:a14="http://schemas.microsoft.com/office/drawing/2010/main">
                  <a14:imgLayer r:embed="rId7">
                    <a14:imgEffect>
                      <a14:backgroundRemoval t="2508" b="99164" l="0" r="100000"/>
                    </a14:imgEffect>
                  </a14:imgLayer>
                </a14:imgProps>
              </a:ext>
              <a:ext uri="{28A0092B-C50C-407E-A947-70E740481C1C}">
                <a14:useLocalDpi xmlns:a14="http://schemas.microsoft.com/office/drawing/2010/main" val="0"/>
              </a:ext>
            </a:extLst>
          </a:blip>
          <a:stretch>
            <a:fillRect/>
          </a:stretch>
        </p:blipFill>
        <p:spPr>
          <a:xfrm>
            <a:off x="10158314" y="4576061"/>
            <a:ext cx="1773515" cy="1780336"/>
          </a:xfrm>
          <a:prstGeom prst="rect">
            <a:avLst/>
          </a:prstGeom>
          <a:noFill/>
          <a:ln>
            <a:noFill/>
          </a:ln>
        </p:spPr>
      </p:pic>
      <p:sp>
        <p:nvSpPr>
          <p:cNvPr id="10" name="AutoShape 2" descr="King's College, Cambridge — Tanya Cornish"/>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12" name="Picture 11"/>
          <p:cNvPicPr>
            <a:picLocks noChangeAspect="1"/>
          </p:cNvPicPr>
          <p:nvPr/>
        </p:nvPicPr>
        <p:blipFill>
          <a:blip r:embed="rId8"/>
          <a:stretch>
            <a:fillRect/>
          </a:stretch>
        </p:blipFill>
        <p:spPr>
          <a:xfrm>
            <a:off x="4843249" y="4856543"/>
            <a:ext cx="3057952" cy="1219370"/>
          </a:xfrm>
          <a:prstGeom prst="rect">
            <a:avLst/>
          </a:prstGeom>
        </p:spPr>
      </p:pic>
      <p:sp>
        <p:nvSpPr>
          <p:cNvPr id="13" name="Rectangle 12"/>
          <p:cNvSpPr/>
          <p:nvPr/>
        </p:nvSpPr>
        <p:spPr>
          <a:xfrm>
            <a:off x="120408" y="71729"/>
            <a:ext cx="4020770" cy="923330"/>
          </a:xfrm>
          <a:prstGeom prst="rect">
            <a:avLst/>
          </a:prstGeom>
        </p:spPr>
        <p:txBody>
          <a:bodyPr wrap="square">
            <a:spAutoFit/>
          </a:bodyPr>
          <a:lstStyle/>
          <a:p>
            <a:r>
              <a:rPr lang="en-US" b="1" i="1" dirty="0"/>
              <a:t>This event is jointly hosted by King's Silk Roads and the Friends of Academic Research in Georgia- FaRIG.org</a:t>
            </a:r>
          </a:p>
        </p:txBody>
      </p:sp>
    </p:spTree>
    <p:extLst>
      <p:ext uri="{BB962C8B-B14F-4D97-AF65-F5344CB8AC3E}">
        <p14:creationId xmlns:p14="http://schemas.microsoft.com/office/powerpoint/2010/main" val="383719427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EA00434D-9AC0-4702-AB17-5993C4AA3A49}"/>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5006745" y="516842"/>
            <a:ext cx="7017209" cy="6167468"/>
          </a:xfrm>
          <a:prstGeom prst="rect">
            <a:avLst/>
          </a:prstGeom>
        </p:spPr>
      </p:pic>
      <p:sp>
        <p:nvSpPr>
          <p:cNvPr id="4" name="TextBox 3">
            <a:extLst>
              <a:ext uri="{FF2B5EF4-FFF2-40B4-BE49-F238E27FC236}">
                <a16:creationId xmlns:a16="http://schemas.microsoft.com/office/drawing/2014/main" id="{8A404EB0-895E-4DC3-A34C-476D55E1A917}"/>
              </a:ext>
            </a:extLst>
          </p:cNvPr>
          <p:cNvSpPr txBox="1"/>
          <p:nvPr/>
        </p:nvSpPr>
        <p:spPr>
          <a:xfrm>
            <a:off x="0" y="116732"/>
            <a:ext cx="5006745" cy="707886"/>
          </a:xfrm>
          <a:prstGeom prst="rect">
            <a:avLst/>
          </a:prstGeom>
          <a:noFill/>
        </p:spPr>
        <p:txBody>
          <a:bodyPr wrap="square" rtlCol="0">
            <a:spAutoFit/>
          </a:bodyPr>
          <a:lstStyle/>
          <a:p>
            <a:pPr algn="ctr"/>
            <a:r>
              <a:rPr lang="en-US" sz="2000" b="1" dirty="0">
                <a:latin typeface="Arial" panose="020B0604020202020204" pitchFamily="34" charset="0"/>
                <a:cs typeface="Arial" panose="020B0604020202020204" pitchFamily="34" charset="0"/>
              </a:rPr>
              <a:t>Saint Andrew the first-called</a:t>
            </a:r>
          </a:p>
          <a:p>
            <a:pPr algn="ctr"/>
            <a:r>
              <a:rPr lang="en-US" sz="2000" b="1" dirty="0">
                <a:latin typeface="Arial" panose="020B0604020202020204" pitchFamily="34" charset="0"/>
                <a:cs typeface="Arial" panose="020B0604020202020204" pitchFamily="34" charset="0"/>
              </a:rPr>
              <a:t>Missionary journey to West Georgia</a:t>
            </a:r>
            <a:endParaRPr lang="ru-RU" sz="2000" b="1" dirty="0">
              <a:latin typeface="Arial" panose="020B0604020202020204" pitchFamily="34" charset="0"/>
              <a:cs typeface="Arial" panose="020B0604020202020204" pitchFamily="34" charset="0"/>
            </a:endParaRPr>
          </a:p>
        </p:txBody>
      </p:sp>
      <p:sp>
        <p:nvSpPr>
          <p:cNvPr id="7" name="Freeform: Shape 6">
            <a:extLst>
              <a:ext uri="{FF2B5EF4-FFF2-40B4-BE49-F238E27FC236}">
                <a16:creationId xmlns:a16="http://schemas.microsoft.com/office/drawing/2014/main" id="{49227447-9E1E-4171-AF5D-F89A12DAACA7}"/>
              </a:ext>
            </a:extLst>
          </p:cNvPr>
          <p:cNvSpPr/>
          <p:nvPr/>
        </p:nvSpPr>
        <p:spPr>
          <a:xfrm>
            <a:off x="5182009" y="1003359"/>
            <a:ext cx="3007254" cy="5700409"/>
          </a:xfrm>
          <a:custGeom>
            <a:avLst/>
            <a:gdLst>
              <a:gd name="connsiteX0" fmla="*/ 38911 w 3007254"/>
              <a:gd name="connsiteY0" fmla="*/ 5700409 h 5700409"/>
              <a:gd name="connsiteX1" fmla="*/ 87549 w 3007254"/>
              <a:gd name="connsiteY1" fmla="*/ 5642043 h 5700409"/>
              <a:gd name="connsiteX2" fmla="*/ 126460 w 3007254"/>
              <a:gd name="connsiteY2" fmla="*/ 5564222 h 5700409"/>
              <a:gd name="connsiteX3" fmla="*/ 165370 w 3007254"/>
              <a:gd name="connsiteY3" fmla="*/ 5466945 h 5700409"/>
              <a:gd name="connsiteX4" fmla="*/ 175098 w 3007254"/>
              <a:gd name="connsiteY4" fmla="*/ 5437762 h 5700409"/>
              <a:gd name="connsiteX5" fmla="*/ 194553 w 3007254"/>
              <a:gd name="connsiteY5" fmla="*/ 5389124 h 5700409"/>
              <a:gd name="connsiteX6" fmla="*/ 204281 w 3007254"/>
              <a:gd name="connsiteY6" fmla="*/ 5311302 h 5700409"/>
              <a:gd name="connsiteX7" fmla="*/ 223736 w 3007254"/>
              <a:gd name="connsiteY7" fmla="*/ 5252936 h 5700409"/>
              <a:gd name="connsiteX8" fmla="*/ 233464 w 3007254"/>
              <a:gd name="connsiteY8" fmla="*/ 5223753 h 5700409"/>
              <a:gd name="connsiteX9" fmla="*/ 243191 w 3007254"/>
              <a:gd name="connsiteY9" fmla="*/ 5184843 h 5700409"/>
              <a:gd name="connsiteX10" fmla="*/ 262647 w 3007254"/>
              <a:gd name="connsiteY10" fmla="*/ 5145932 h 5700409"/>
              <a:gd name="connsiteX11" fmla="*/ 282102 w 3007254"/>
              <a:gd name="connsiteY11" fmla="*/ 5058383 h 5700409"/>
              <a:gd name="connsiteX12" fmla="*/ 291830 w 3007254"/>
              <a:gd name="connsiteY12" fmla="*/ 5009745 h 5700409"/>
              <a:gd name="connsiteX13" fmla="*/ 301557 w 3007254"/>
              <a:gd name="connsiteY13" fmla="*/ 4980562 h 5700409"/>
              <a:gd name="connsiteX14" fmla="*/ 311285 w 3007254"/>
              <a:gd name="connsiteY14" fmla="*/ 4931924 h 5700409"/>
              <a:gd name="connsiteX15" fmla="*/ 350196 w 3007254"/>
              <a:gd name="connsiteY15" fmla="*/ 4824919 h 5700409"/>
              <a:gd name="connsiteX16" fmla="*/ 359923 w 3007254"/>
              <a:gd name="connsiteY16" fmla="*/ 4776281 h 5700409"/>
              <a:gd name="connsiteX17" fmla="*/ 379379 w 3007254"/>
              <a:gd name="connsiteY17" fmla="*/ 4756826 h 5700409"/>
              <a:gd name="connsiteX18" fmla="*/ 408562 w 3007254"/>
              <a:gd name="connsiteY18" fmla="*/ 4688732 h 5700409"/>
              <a:gd name="connsiteX19" fmla="*/ 437745 w 3007254"/>
              <a:gd name="connsiteY19" fmla="*/ 4620639 h 5700409"/>
              <a:gd name="connsiteX20" fmla="*/ 457200 w 3007254"/>
              <a:gd name="connsiteY20" fmla="*/ 4542817 h 5700409"/>
              <a:gd name="connsiteX21" fmla="*/ 496111 w 3007254"/>
              <a:gd name="connsiteY21" fmla="*/ 4484451 h 5700409"/>
              <a:gd name="connsiteX22" fmla="*/ 525294 w 3007254"/>
              <a:gd name="connsiteY22" fmla="*/ 4435813 h 5700409"/>
              <a:gd name="connsiteX23" fmla="*/ 573932 w 3007254"/>
              <a:gd name="connsiteY23" fmla="*/ 4338536 h 5700409"/>
              <a:gd name="connsiteX24" fmla="*/ 603115 w 3007254"/>
              <a:gd name="connsiteY24" fmla="*/ 4280170 h 5700409"/>
              <a:gd name="connsiteX25" fmla="*/ 612843 w 3007254"/>
              <a:gd name="connsiteY25" fmla="*/ 4241260 h 5700409"/>
              <a:gd name="connsiteX26" fmla="*/ 690664 w 3007254"/>
              <a:gd name="connsiteY26" fmla="*/ 4143983 h 5700409"/>
              <a:gd name="connsiteX27" fmla="*/ 729574 w 3007254"/>
              <a:gd name="connsiteY27" fmla="*/ 4095345 h 5700409"/>
              <a:gd name="connsiteX28" fmla="*/ 778213 w 3007254"/>
              <a:gd name="connsiteY28" fmla="*/ 4036979 h 5700409"/>
              <a:gd name="connsiteX29" fmla="*/ 846306 w 3007254"/>
              <a:gd name="connsiteY29" fmla="*/ 3998068 h 5700409"/>
              <a:gd name="connsiteX30" fmla="*/ 885217 w 3007254"/>
              <a:gd name="connsiteY30" fmla="*/ 3949430 h 5700409"/>
              <a:gd name="connsiteX31" fmla="*/ 904672 w 3007254"/>
              <a:gd name="connsiteY31" fmla="*/ 3910519 h 5700409"/>
              <a:gd name="connsiteX32" fmla="*/ 933855 w 3007254"/>
              <a:gd name="connsiteY32" fmla="*/ 3881336 h 5700409"/>
              <a:gd name="connsiteX33" fmla="*/ 953311 w 3007254"/>
              <a:gd name="connsiteY33" fmla="*/ 3852153 h 5700409"/>
              <a:gd name="connsiteX34" fmla="*/ 1011677 w 3007254"/>
              <a:gd name="connsiteY34" fmla="*/ 3774332 h 5700409"/>
              <a:gd name="connsiteX35" fmla="*/ 1040860 w 3007254"/>
              <a:gd name="connsiteY35" fmla="*/ 3725694 h 5700409"/>
              <a:gd name="connsiteX36" fmla="*/ 1108953 w 3007254"/>
              <a:gd name="connsiteY36" fmla="*/ 3647873 h 5700409"/>
              <a:gd name="connsiteX37" fmla="*/ 1147864 w 3007254"/>
              <a:gd name="connsiteY37" fmla="*/ 3579779 h 5700409"/>
              <a:gd name="connsiteX38" fmla="*/ 1177047 w 3007254"/>
              <a:gd name="connsiteY38" fmla="*/ 3570051 h 5700409"/>
              <a:gd name="connsiteX39" fmla="*/ 1206230 w 3007254"/>
              <a:gd name="connsiteY39" fmla="*/ 3521413 h 5700409"/>
              <a:gd name="connsiteX40" fmla="*/ 1254868 w 3007254"/>
              <a:gd name="connsiteY40" fmla="*/ 3472775 h 5700409"/>
              <a:gd name="connsiteX41" fmla="*/ 1322962 w 3007254"/>
              <a:gd name="connsiteY41" fmla="*/ 3394953 h 5700409"/>
              <a:gd name="connsiteX42" fmla="*/ 1391055 w 3007254"/>
              <a:gd name="connsiteY42" fmla="*/ 3356043 h 5700409"/>
              <a:gd name="connsiteX43" fmla="*/ 1420238 w 3007254"/>
              <a:gd name="connsiteY43" fmla="*/ 3326860 h 5700409"/>
              <a:gd name="connsiteX44" fmla="*/ 1459149 w 3007254"/>
              <a:gd name="connsiteY44" fmla="*/ 3307405 h 5700409"/>
              <a:gd name="connsiteX45" fmla="*/ 1498060 w 3007254"/>
              <a:gd name="connsiteY45" fmla="*/ 3278222 h 5700409"/>
              <a:gd name="connsiteX46" fmla="*/ 1546698 w 3007254"/>
              <a:gd name="connsiteY46" fmla="*/ 3258766 h 5700409"/>
              <a:gd name="connsiteX47" fmla="*/ 1585608 w 3007254"/>
              <a:gd name="connsiteY47" fmla="*/ 3239311 h 5700409"/>
              <a:gd name="connsiteX48" fmla="*/ 1653702 w 3007254"/>
              <a:gd name="connsiteY48" fmla="*/ 3190673 h 5700409"/>
              <a:gd name="connsiteX49" fmla="*/ 1692613 w 3007254"/>
              <a:gd name="connsiteY49" fmla="*/ 3171217 h 5700409"/>
              <a:gd name="connsiteX50" fmla="*/ 1721796 w 3007254"/>
              <a:gd name="connsiteY50" fmla="*/ 3142034 h 5700409"/>
              <a:gd name="connsiteX51" fmla="*/ 1789889 w 3007254"/>
              <a:gd name="connsiteY51" fmla="*/ 3112851 h 5700409"/>
              <a:gd name="connsiteX52" fmla="*/ 1828800 w 3007254"/>
              <a:gd name="connsiteY52" fmla="*/ 3064213 h 5700409"/>
              <a:gd name="connsiteX53" fmla="*/ 1867711 w 3007254"/>
              <a:gd name="connsiteY53" fmla="*/ 2976664 h 5700409"/>
              <a:gd name="connsiteX54" fmla="*/ 1877438 w 3007254"/>
              <a:gd name="connsiteY54" fmla="*/ 2937753 h 5700409"/>
              <a:gd name="connsiteX55" fmla="*/ 1896894 w 3007254"/>
              <a:gd name="connsiteY55" fmla="*/ 2918298 h 5700409"/>
              <a:gd name="connsiteX56" fmla="*/ 2169268 w 3007254"/>
              <a:gd name="connsiteY56" fmla="*/ 2898843 h 5700409"/>
              <a:gd name="connsiteX57" fmla="*/ 2227634 w 3007254"/>
              <a:gd name="connsiteY57" fmla="*/ 2879387 h 5700409"/>
              <a:gd name="connsiteX58" fmla="*/ 2256817 w 3007254"/>
              <a:gd name="connsiteY58" fmla="*/ 2869660 h 5700409"/>
              <a:gd name="connsiteX59" fmla="*/ 2354094 w 3007254"/>
              <a:gd name="connsiteY59" fmla="*/ 2840477 h 5700409"/>
              <a:gd name="connsiteX60" fmla="*/ 2383277 w 3007254"/>
              <a:gd name="connsiteY60" fmla="*/ 2830749 h 5700409"/>
              <a:gd name="connsiteX61" fmla="*/ 2412460 w 3007254"/>
              <a:gd name="connsiteY61" fmla="*/ 2821022 h 5700409"/>
              <a:gd name="connsiteX62" fmla="*/ 2431915 w 3007254"/>
              <a:gd name="connsiteY62" fmla="*/ 2801566 h 5700409"/>
              <a:gd name="connsiteX63" fmla="*/ 2597285 w 3007254"/>
              <a:gd name="connsiteY63" fmla="*/ 2772383 h 5700409"/>
              <a:gd name="connsiteX64" fmla="*/ 2645923 w 3007254"/>
              <a:gd name="connsiteY64" fmla="*/ 2752928 h 5700409"/>
              <a:gd name="connsiteX65" fmla="*/ 2675106 w 3007254"/>
              <a:gd name="connsiteY65" fmla="*/ 2743200 h 5700409"/>
              <a:gd name="connsiteX66" fmla="*/ 2704289 w 3007254"/>
              <a:gd name="connsiteY66" fmla="*/ 2714017 h 5700409"/>
              <a:gd name="connsiteX67" fmla="*/ 2743200 w 3007254"/>
              <a:gd name="connsiteY67" fmla="*/ 2694562 h 5700409"/>
              <a:gd name="connsiteX68" fmla="*/ 2772383 w 3007254"/>
              <a:gd name="connsiteY68" fmla="*/ 2675107 h 5700409"/>
              <a:gd name="connsiteX69" fmla="*/ 2811294 w 3007254"/>
              <a:gd name="connsiteY69" fmla="*/ 2655651 h 5700409"/>
              <a:gd name="connsiteX70" fmla="*/ 2850204 w 3007254"/>
              <a:gd name="connsiteY70" fmla="*/ 2626468 h 5700409"/>
              <a:gd name="connsiteX71" fmla="*/ 2879387 w 3007254"/>
              <a:gd name="connsiteY71" fmla="*/ 2607013 h 5700409"/>
              <a:gd name="connsiteX72" fmla="*/ 2918298 w 3007254"/>
              <a:gd name="connsiteY72" fmla="*/ 2568102 h 5700409"/>
              <a:gd name="connsiteX73" fmla="*/ 2976664 w 3007254"/>
              <a:gd name="connsiteY73" fmla="*/ 2519464 h 5700409"/>
              <a:gd name="connsiteX74" fmla="*/ 2986391 w 3007254"/>
              <a:gd name="connsiteY74" fmla="*/ 2480553 h 5700409"/>
              <a:gd name="connsiteX75" fmla="*/ 3005847 w 3007254"/>
              <a:gd name="connsiteY75" fmla="*/ 2441643 h 5700409"/>
              <a:gd name="connsiteX76" fmla="*/ 2996119 w 3007254"/>
              <a:gd name="connsiteY76" fmla="*/ 2237362 h 5700409"/>
              <a:gd name="connsiteX77" fmla="*/ 2966936 w 3007254"/>
              <a:gd name="connsiteY77" fmla="*/ 2227634 h 5700409"/>
              <a:gd name="connsiteX78" fmla="*/ 2889115 w 3007254"/>
              <a:gd name="connsiteY78" fmla="*/ 2188724 h 5700409"/>
              <a:gd name="connsiteX79" fmla="*/ 2791838 w 3007254"/>
              <a:gd name="connsiteY79" fmla="*/ 2159541 h 5700409"/>
              <a:gd name="connsiteX80" fmla="*/ 2752928 w 3007254"/>
              <a:gd name="connsiteY80" fmla="*/ 2140085 h 5700409"/>
              <a:gd name="connsiteX81" fmla="*/ 2655651 w 3007254"/>
              <a:gd name="connsiteY81" fmla="*/ 2130358 h 5700409"/>
              <a:gd name="connsiteX82" fmla="*/ 2558374 w 3007254"/>
              <a:gd name="connsiteY82" fmla="*/ 2140085 h 5700409"/>
              <a:gd name="connsiteX83" fmla="*/ 2470825 w 3007254"/>
              <a:gd name="connsiteY83" fmla="*/ 2159541 h 5700409"/>
              <a:gd name="connsiteX84" fmla="*/ 2373549 w 3007254"/>
              <a:gd name="connsiteY84" fmla="*/ 2178996 h 5700409"/>
              <a:gd name="connsiteX85" fmla="*/ 2286000 w 3007254"/>
              <a:gd name="connsiteY85" fmla="*/ 2188724 h 5700409"/>
              <a:gd name="connsiteX86" fmla="*/ 2208179 w 3007254"/>
              <a:gd name="connsiteY86" fmla="*/ 2198451 h 5700409"/>
              <a:gd name="connsiteX87" fmla="*/ 1994170 w 3007254"/>
              <a:gd name="connsiteY87" fmla="*/ 2188724 h 5700409"/>
              <a:gd name="connsiteX88" fmla="*/ 2003898 w 3007254"/>
              <a:gd name="connsiteY88" fmla="*/ 1984443 h 5700409"/>
              <a:gd name="connsiteX89" fmla="*/ 2013625 w 3007254"/>
              <a:gd name="connsiteY89" fmla="*/ 1955260 h 5700409"/>
              <a:gd name="connsiteX90" fmla="*/ 2033081 w 3007254"/>
              <a:gd name="connsiteY90" fmla="*/ 1926077 h 5700409"/>
              <a:gd name="connsiteX91" fmla="*/ 2062264 w 3007254"/>
              <a:gd name="connsiteY91" fmla="*/ 1906622 h 5700409"/>
              <a:gd name="connsiteX92" fmla="*/ 2120630 w 3007254"/>
              <a:gd name="connsiteY92" fmla="*/ 1838528 h 5700409"/>
              <a:gd name="connsiteX93" fmla="*/ 2169268 w 3007254"/>
              <a:gd name="connsiteY93" fmla="*/ 1799617 h 5700409"/>
              <a:gd name="connsiteX94" fmla="*/ 2227634 w 3007254"/>
              <a:gd name="connsiteY94" fmla="*/ 1750979 h 5700409"/>
              <a:gd name="connsiteX95" fmla="*/ 2247089 w 3007254"/>
              <a:gd name="connsiteY95" fmla="*/ 1692613 h 5700409"/>
              <a:gd name="connsiteX96" fmla="*/ 2305455 w 3007254"/>
              <a:gd name="connsiteY96" fmla="*/ 1643975 h 5700409"/>
              <a:gd name="connsiteX97" fmla="*/ 2324911 w 3007254"/>
              <a:gd name="connsiteY97" fmla="*/ 1605064 h 5700409"/>
              <a:gd name="connsiteX98" fmla="*/ 2354094 w 3007254"/>
              <a:gd name="connsiteY98" fmla="*/ 1595336 h 5700409"/>
              <a:gd name="connsiteX99" fmla="*/ 2383277 w 3007254"/>
              <a:gd name="connsiteY99" fmla="*/ 1575881 h 5700409"/>
              <a:gd name="connsiteX100" fmla="*/ 2412460 w 3007254"/>
              <a:gd name="connsiteY100" fmla="*/ 1566153 h 5700409"/>
              <a:gd name="connsiteX101" fmla="*/ 2470825 w 3007254"/>
              <a:gd name="connsiteY101" fmla="*/ 1527243 h 5700409"/>
              <a:gd name="connsiteX102" fmla="*/ 2548647 w 3007254"/>
              <a:gd name="connsiteY102" fmla="*/ 1507787 h 5700409"/>
              <a:gd name="connsiteX103" fmla="*/ 2577830 w 3007254"/>
              <a:gd name="connsiteY103" fmla="*/ 1488332 h 5700409"/>
              <a:gd name="connsiteX104" fmla="*/ 2655651 w 3007254"/>
              <a:gd name="connsiteY104" fmla="*/ 1429966 h 5700409"/>
              <a:gd name="connsiteX105" fmla="*/ 2675106 w 3007254"/>
              <a:gd name="connsiteY105" fmla="*/ 1400783 h 5700409"/>
              <a:gd name="connsiteX106" fmla="*/ 2675106 w 3007254"/>
              <a:gd name="connsiteY106" fmla="*/ 1177047 h 5700409"/>
              <a:gd name="connsiteX107" fmla="*/ 2636196 w 3007254"/>
              <a:gd name="connsiteY107" fmla="*/ 1089498 h 5700409"/>
              <a:gd name="connsiteX108" fmla="*/ 2626468 w 3007254"/>
              <a:gd name="connsiteY108" fmla="*/ 1060315 h 5700409"/>
              <a:gd name="connsiteX109" fmla="*/ 2607013 w 3007254"/>
              <a:gd name="connsiteY109" fmla="*/ 1031132 h 5700409"/>
              <a:gd name="connsiteX110" fmla="*/ 2587557 w 3007254"/>
              <a:gd name="connsiteY110" fmla="*/ 894945 h 5700409"/>
              <a:gd name="connsiteX111" fmla="*/ 2577830 w 3007254"/>
              <a:gd name="connsiteY111" fmla="*/ 603115 h 5700409"/>
              <a:gd name="connsiteX112" fmla="*/ 2558374 w 3007254"/>
              <a:gd name="connsiteY112" fmla="*/ 583660 h 5700409"/>
              <a:gd name="connsiteX113" fmla="*/ 2402732 w 3007254"/>
              <a:gd name="connsiteY113" fmla="*/ 603115 h 5700409"/>
              <a:gd name="connsiteX114" fmla="*/ 2334638 w 3007254"/>
              <a:gd name="connsiteY114" fmla="*/ 612843 h 5700409"/>
              <a:gd name="connsiteX115" fmla="*/ 2276272 w 3007254"/>
              <a:gd name="connsiteY115" fmla="*/ 632298 h 5700409"/>
              <a:gd name="connsiteX116" fmla="*/ 2237362 w 3007254"/>
              <a:gd name="connsiteY116" fmla="*/ 690664 h 5700409"/>
              <a:gd name="connsiteX117" fmla="*/ 2217906 w 3007254"/>
              <a:gd name="connsiteY117" fmla="*/ 710119 h 5700409"/>
              <a:gd name="connsiteX118" fmla="*/ 2178996 w 3007254"/>
              <a:gd name="connsiteY118" fmla="*/ 768485 h 5700409"/>
              <a:gd name="connsiteX119" fmla="*/ 2130357 w 3007254"/>
              <a:gd name="connsiteY119" fmla="*/ 817124 h 5700409"/>
              <a:gd name="connsiteX120" fmla="*/ 2091447 w 3007254"/>
              <a:gd name="connsiteY120" fmla="*/ 856034 h 5700409"/>
              <a:gd name="connsiteX121" fmla="*/ 2042808 w 3007254"/>
              <a:gd name="connsiteY121" fmla="*/ 904673 h 5700409"/>
              <a:gd name="connsiteX122" fmla="*/ 2023353 w 3007254"/>
              <a:gd name="connsiteY122" fmla="*/ 1001949 h 5700409"/>
              <a:gd name="connsiteX123" fmla="*/ 1994170 w 3007254"/>
              <a:gd name="connsiteY123" fmla="*/ 1128409 h 5700409"/>
              <a:gd name="connsiteX124" fmla="*/ 1974715 w 3007254"/>
              <a:gd name="connsiteY124" fmla="*/ 1206230 h 5700409"/>
              <a:gd name="connsiteX125" fmla="*/ 1916349 w 3007254"/>
              <a:gd name="connsiteY125" fmla="*/ 1284051 h 5700409"/>
              <a:gd name="connsiteX126" fmla="*/ 1857983 w 3007254"/>
              <a:gd name="connsiteY126" fmla="*/ 1342417 h 5700409"/>
              <a:gd name="connsiteX127" fmla="*/ 1799617 w 3007254"/>
              <a:gd name="connsiteY127" fmla="*/ 1391056 h 5700409"/>
              <a:gd name="connsiteX128" fmla="*/ 1770434 w 3007254"/>
              <a:gd name="connsiteY128" fmla="*/ 1400783 h 5700409"/>
              <a:gd name="connsiteX129" fmla="*/ 1741251 w 3007254"/>
              <a:gd name="connsiteY129" fmla="*/ 1420239 h 5700409"/>
              <a:gd name="connsiteX130" fmla="*/ 1536970 w 3007254"/>
              <a:gd name="connsiteY130" fmla="*/ 1420239 h 5700409"/>
              <a:gd name="connsiteX131" fmla="*/ 1517515 w 3007254"/>
              <a:gd name="connsiteY131" fmla="*/ 1391056 h 5700409"/>
              <a:gd name="connsiteX132" fmla="*/ 1478604 w 3007254"/>
              <a:gd name="connsiteY132" fmla="*/ 1381328 h 5700409"/>
              <a:gd name="connsiteX133" fmla="*/ 1449421 w 3007254"/>
              <a:gd name="connsiteY133" fmla="*/ 1361873 h 5700409"/>
              <a:gd name="connsiteX134" fmla="*/ 1439694 w 3007254"/>
              <a:gd name="connsiteY134" fmla="*/ 1332690 h 5700409"/>
              <a:gd name="connsiteX135" fmla="*/ 1410511 w 3007254"/>
              <a:gd name="connsiteY135" fmla="*/ 1313234 h 5700409"/>
              <a:gd name="connsiteX136" fmla="*/ 1391055 w 3007254"/>
              <a:gd name="connsiteY136" fmla="*/ 1293779 h 5700409"/>
              <a:gd name="connsiteX137" fmla="*/ 1352145 w 3007254"/>
              <a:gd name="connsiteY137" fmla="*/ 1225685 h 5700409"/>
              <a:gd name="connsiteX138" fmla="*/ 1332689 w 3007254"/>
              <a:gd name="connsiteY138" fmla="*/ 1206230 h 5700409"/>
              <a:gd name="connsiteX139" fmla="*/ 1313234 w 3007254"/>
              <a:gd name="connsiteY139" fmla="*/ 1177047 h 5700409"/>
              <a:gd name="connsiteX140" fmla="*/ 1284051 w 3007254"/>
              <a:gd name="connsiteY140" fmla="*/ 1147864 h 5700409"/>
              <a:gd name="connsiteX141" fmla="*/ 1264596 w 3007254"/>
              <a:gd name="connsiteY141" fmla="*/ 1118681 h 5700409"/>
              <a:gd name="connsiteX142" fmla="*/ 1245140 w 3007254"/>
              <a:gd name="connsiteY142" fmla="*/ 1099226 h 5700409"/>
              <a:gd name="connsiteX143" fmla="*/ 1167319 w 3007254"/>
              <a:gd name="connsiteY143" fmla="*/ 1079770 h 5700409"/>
              <a:gd name="connsiteX144" fmla="*/ 1138136 w 3007254"/>
              <a:gd name="connsiteY144" fmla="*/ 1060315 h 5700409"/>
              <a:gd name="connsiteX145" fmla="*/ 1108953 w 3007254"/>
              <a:gd name="connsiteY145" fmla="*/ 1050587 h 5700409"/>
              <a:gd name="connsiteX146" fmla="*/ 1079770 w 3007254"/>
              <a:gd name="connsiteY146" fmla="*/ 1021405 h 5700409"/>
              <a:gd name="connsiteX147" fmla="*/ 1050587 w 3007254"/>
              <a:gd name="connsiteY147" fmla="*/ 1001949 h 5700409"/>
              <a:gd name="connsiteX148" fmla="*/ 1021404 w 3007254"/>
              <a:gd name="connsiteY148" fmla="*/ 972766 h 5700409"/>
              <a:gd name="connsiteX149" fmla="*/ 982494 w 3007254"/>
              <a:gd name="connsiteY149" fmla="*/ 953311 h 5700409"/>
              <a:gd name="connsiteX150" fmla="*/ 963038 w 3007254"/>
              <a:gd name="connsiteY150" fmla="*/ 933856 h 5700409"/>
              <a:gd name="connsiteX151" fmla="*/ 865762 w 3007254"/>
              <a:gd name="connsiteY151" fmla="*/ 904673 h 5700409"/>
              <a:gd name="connsiteX152" fmla="*/ 807396 w 3007254"/>
              <a:gd name="connsiteY152" fmla="*/ 875490 h 5700409"/>
              <a:gd name="connsiteX153" fmla="*/ 778213 w 3007254"/>
              <a:gd name="connsiteY153" fmla="*/ 856034 h 5700409"/>
              <a:gd name="connsiteX154" fmla="*/ 749030 w 3007254"/>
              <a:gd name="connsiteY154" fmla="*/ 846307 h 5700409"/>
              <a:gd name="connsiteX155" fmla="*/ 700391 w 3007254"/>
              <a:gd name="connsiteY155" fmla="*/ 787941 h 5700409"/>
              <a:gd name="connsiteX156" fmla="*/ 680936 w 3007254"/>
              <a:gd name="connsiteY156" fmla="*/ 758758 h 5700409"/>
              <a:gd name="connsiteX157" fmla="*/ 671208 w 3007254"/>
              <a:gd name="connsiteY157" fmla="*/ 729575 h 5700409"/>
              <a:gd name="connsiteX158" fmla="*/ 583660 w 3007254"/>
              <a:gd name="connsiteY158" fmla="*/ 671209 h 5700409"/>
              <a:gd name="connsiteX159" fmla="*/ 564204 w 3007254"/>
              <a:gd name="connsiteY159" fmla="*/ 651753 h 5700409"/>
              <a:gd name="connsiteX160" fmla="*/ 535021 w 3007254"/>
              <a:gd name="connsiteY160" fmla="*/ 612843 h 5700409"/>
              <a:gd name="connsiteX161" fmla="*/ 505838 w 3007254"/>
              <a:gd name="connsiteY161" fmla="*/ 593387 h 5700409"/>
              <a:gd name="connsiteX162" fmla="*/ 447472 w 3007254"/>
              <a:gd name="connsiteY162" fmla="*/ 535022 h 5700409"/>
              <a:gd name="connsiteX163" fmla="*/ 408562 w 3007254"/>
              <a:gd name="connsiteY163" fmla="*/ 476656 h 5700409"/>
              <a:gd name="connsiteX164" fmla="*/ 359923 w 3007254"/>
              <a:gd name="connsiteY164" fmla="*/ 408562 h 5700409"/>
              <a:gd name="connsiteX165" fmla="*/ 301557 w 3007254"/>
              <a:gd name="connsiteY165" fmla="*/ 369651 h 5700409"/>
              <a:gd name="connsiteX166" fmla="*/ 291830 w 3007254"/>
              <a:gd name="connsiteY166" fmla="*/ 340468 h 5700409"/>
              <a:gd name="connsiteX167" fmla="*/ 243191 w 3007254"/>
              <a:gd name="connsiteY167" fmla="*/ 301558 h 5700409"/>
              <a:gd name="connsiteX168" fmla="*/ 194553 w 3007254"/>
              <a:gd name="connsiteY168" fmla="*/ 262647 h 5700409"/>
              <a:gd name="connsiteX169" fmla="*/ 155643 w 3007254"/>
              <a:gd name="connsiteY169" fmla="*/ 204281 h 5700409"/>
              <a:gd name="connsiteX170" fmla="*/ 116732 w 3007254"/>
              <a:gd name="connsiteY170" fmla="*/ 155643 h 5700409"/>
              <a:gd name="connsiteX171" fmla="*/ 77821 w 3007254"/>
              <a:gd name="connsiteY171" fmla="*/ 77822 h 5700409"/>
              <a:gd name="connsiteX172" fmla="*/ 29183 w 3007254"/>
              <a:gd name="connsiteY172" fmla="*/ 29183 h 5700409"/>
              <a:gd name="connsiteX173" fmla="*/ 0 w 3007254"/>
              <a:gd name="connsiteY173" fmla="*/ 0 h 57004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Lst>
            <a:rect l="l" t="t" r="r" b="b"/>
            <a:pathLst>
              <a:path w="3007254" h="5700409">
                <a:moveTo>
                  <a:pt x="38911" y="5700409"/>
                </a:moveTo>
                <a:cubicBezTo>
                  <a:pt x="55124" y="5680954"/>
                  <a:pt x="74789" y="5663918"/>
                  <a:pt x="87549" y="5642043"/>
                </a:cubicBezTo>
                <a:cubicBezTo>
                  <a:pt x="150141" y="5534742"/>
                  <a:pt x="74508" y="5616171"/>
                  <a:pt x="126460" y="5564222"/>
                </a:cubicBezTo>
                <a:cubicBezTo>
                  <a:pt x="170739" y="5431384"/>
                  <a:pt x="122433" y="5567131"/>
                  <a:pt x="165370" y="5466945"/>
                </a:cubicBezTo>
                <a:cubicBezTo>
                  <a:pt x="169409" y="5457520"/>
                  <a:pt x="171498" y="5447363"/>
                  <a:pt x="175098" y="5437762"/>
                </a:cubicBezTo>
                <a:cubicBezTo>
                  <a:pt x="181229" y="5421412"/>
                  <a:pt x="188068" y="5405337"/>
                  <a:pt x="194553" y="5389124"/>
                </a:cubicBezTo>
                <a:cubicBezTo>
                  <a:pt x="197796" y="5363183"/>
                  <a:pt x="198803" y="5336864"/>
                  <a:pt x="204281" y="5311302"/>
                </a:cubicBezTo>
                <a:cubicBezTo>
                  <a:pt x="208578" y="5291250"/>
                  <a:pt x="217251" y="5272391"/>
                  <a:pt x="223736" y="5252936"/>
                </a:cubicBezTo>
                <a:cubicBezTo>
                  <a:pt x="226979" y="5243208"/>
                  <a:pt x="230977" y="5233701"/>
                  <a:pt x="233464" y="5223753"/>
                </a:cubicBezTo>
                <a:cubicBezTo>
                  <a:pt x="236706" y="5210783"/>
                  <a:pt x="238497" y="5197361"/>
                  <a:pt x="243191" y="5184843"/>
                </a:cubicBezTo>
                <a:cubicBezTo>
                  <a:pt x="248283" y="5171265"/>
                  <a:pt x="256162" y="5158902"/>
                  <a:pt x="262647" y="5145932"/>
                </a:cubicBezTo>
                <a:cubicBezTo>
                  <a:pt x="291968" y="4999319"/>
                  <a:pt x="254640" y="5181958"/>
                  <a:pt x="282102" y="5058383"/>
                </a:cubicBezTo>
                <a:cubicBezTo>
                  <a:pt x="285689" y="5042243"/>
                  <a:pt x="287820" y="5025785"/>
                  <a:pt x="291830" y="5009745"/>
                </a:cubicBezTo>
                <a:cubicBezTo>
                  <a:pt x="294317" y="4999797"/>
                  <a:pt x="299070" y="4990510"/>
                  <a:pt x="301557" y="4980562"/>
                </a:cubicBezTo>
                <a:cubicBezTo>
                  <a:pt x="305567" y="4964522"/>
                  <a:pt x="306935" y="4947875"/>
                  <a:pt x="311285" y="4931924"/>
                </a:cubicBezTo>
                <a:cubicBezTo>
                  <a:pt x="321991" y="4892668"/>
                  <a:pt x="335275" y="4862221"/>
                  <a:pt x="350196" y="4824919"/>
                </a:cubicBezTo>
                <a:cubicBezTo>
                  <a:pt x="353438" y="4808706"/>
                  <a:pt x="353410" y="4791478"/>
                  <a:pt x="359923" y="4776281"/>
                </a:cubicBezTo>
                <a:cubicBezTo>
                  <a:pt x="363536" y="4767851"/>
                  <a:pt x="375766" y="4765256"/>
                  <a:pt x="379379" y="4756826"/>
                </a:cubicBezTo>
                <a:cubicBezTo>
                  <a:pt x="413958" y="4676141"/>
                  <a:pt x="364627" y="4732665"/>
                  <a:pt x="408562" y="4688732"/>
                </a:cubicBezTo>
                <a:cubicBezTo>
                  <a:pt x="422480" y="4660896"/>
                  <a:pt x="430589" y="4649263"/>
                  <a:pt x="437745" y="4620639"/>
                </a:cubicBezTo>
                <a:cubicBezTo>
                  <a:pt x="441666" y="4604953"/>
                  <a:pt x="447091" y="4561013"/>
                  <a:pt x="457200" y="4542817"/>
                </a:cubicBezTo>
                <a:cubicBezTo>
                  <a:pt x="468556" y="4522377"/>
                  <a:pt x="496111" y="4484451"/>
                  <a:pt x="496111" y="4484451"/>
                </a:cubicBezTo>
                <a:cubicBezTo>
                  <a:pt x="525324" y="4396805"/>
                  <a:pt x="483752" y="4507028"/>
                  <a:pt x="525294" y="4435813"/>
                </a:cubicBezTo>
                <a:cubicBezTo>
                  <a:pt x="543561" y="4404499"/>
                  <a:pt x="562467" y="4372928"/>
                  <a:pt x="573932" y="4338536"/>
                </a:cubicBezTo>
                <a:cubicBezTo>
                  <a:pt x="587357" y="4298262"/>
                  <a:pt x="577972" y="4317885"/>
                  <a:pt x="603115" y="4280170"/>
                </a:cubicBezTo>
                <a:cubicBezTo>
                  <a:pt x="606358" y="4267200"/>
                  <a:pt x="606864" y="4253218"/>
                  <a:pt x="612843" y="4241260"/>
                </a:cubicBezTo>
                <a:cubicBezTo>
                  <a:pt x="637387" y="4192173"/>
                  <a:pt x="654471" y="4180176"/>
                  <a:pt x="690664" y="4143983"/>
                </a:cubicBezTo>
                <a:cubicBezTo>
                  <a:pt x="709600" y="4087171"/>
                  <a:pt x="685574" y="4139344"/>
                  <a:pt x="729574" y="4095345"/>
                </a:cubicBezTo>
                <a:cubicBezTo>
                  <a:pt x="806094" y="4018826"/>
                  <a:pt x="682596" y="4116659"/>
                  <a:pt x="778213" y="4036979"/>
                </a:cubicBezTo>
                <a:cubicBezTo>
                  <a:pt x="818008" y="4003817"/>
                  <a:pt x="798743" y="4029777"/>
                  <a:pt x="846306" y="3998068"/>
                </a:cubicBezTo>
                <a:cubicBezTo>
                  <a:pt x="861058" y="3988234"/>
                  <a:pt x="877210" y="3963443"/>
                  <a:pt x="885217" y="3949430"/>
                </a:cubicBezTo>
                <a:cubicBezTo>
                  <a:pt x="892411" y="3936839"/>
                  <a:pt x="896243" y="3922319"/>
                  <a:pt x="904672" y="3910519"/>
                </a:cubicBezTo>
                <a:cubicBezTo>
                  <a:pt x="912668" y="3899324"/>
                  <a:pt x="925048" y="3891904"/>
                  <a:pt x="933855" y="3881336"/>
                </a:cubicBezTo>
                <a:cubicBezTo>
                  <a:pt x="941340" y="3872355"/>
                  <a:pt x="946434" y="3861608"/>
                  <a:pt x="953311" y="3852153"/>
                </a:cubicBezTo>
                <a:cubicBezTo>
                  <a:pt x="972383" y="3825929"/>
                  <a:pt x="1011677" y="3774332"/>
                  <a:pt x="1011677" y="3774332"/>
                </a:cubicBezTo>
                <a:cubicBezTo>
                  <a:pt x="1030276" y="3718532"/>
                  <a:pt x="1008812" y="3768425"/>
                  <a:pt x="1040860" y="3725694"/>
                </a:cubicBezTo>
                <a:cubicBezTo>
                  <a:pt x="1097606" y="3650033"/>
                  <a:pt x="1054639" y="3684082"/>
                  <a:pt x="1108953" y="3647873"/>
                </a:cubicBezTo>
                <a:cubicBezTo>
                  <a:pt x="1113742" y="3638296"/>
                  <a:pt x="1136404" y="3588947"/>
                  <a:pt x="1147864" y="3579779"/>
                </a:cubicBezTo>
                <a:cubicBezTo>
                  <a:pt x="1155871" y="3573373"/>
                  <a:pt x="1167319" y="3573294"/>
                  <a:pt x="1177047" y="3570051"/>
                </a:cubicBezTo>
                <a:cubicBezTo>
                  <a:pt x="1193940" y="3519370"/>
                  <a:pt x="1175708" y="3559565"/>
                  <a:pt x="1206230" y="3521413"/>
                </a:cubicBezTo>
                <a:cubicBezTo>
                  <a:pt x="1243289" y="3475090"/>
                  <a:pt x="1204838" y="3506128"/>
                  <a:pt x="1254868" y="3472775"/>
                </a:cubicBezTo>
                <a:cubicBezTo>
                  <a:pt x="1272534" y="3446276"/>
                  <a:pt x="1294508" y="3409180"/>
                  <a:pt x="1322962" y="3394953"/>
                </a:cubicBezTo>
                <a:cubicBezTo>
                  <a:pt x="1346747" y="3383061"/>
                  <a:pt x="1370432" y="3373229"/>
                  <a:pt x="1391055" y="3356043"/>
                </a:cubicBezTo>
                <a:cubicBezTo>
                  <a:pt x="1401623" y="3347236"/>
                  <a:pt x="1409043" y="3334856"/>
                  <a:pt x="1420238" y="3326860"/>
                </a:cubicBezTo>
                <a:cubicBezTo>
                  <a:pt x="1432038" y="3318431"/>
                  <a:pt x="1446852" y="3315091"/>
                  <a:pt x="1459149" y="3307405"/>
                </a:cubicBezTo>
                <a:cubicBezTo>
                  <a:pt x="1472898" y="3298812"/>
                  <a:pt x="1483887" y="3286096"/>
                  <a:pt x="1498060" y="3278222"/>
                </a:cubicBezTo>
                <a:cubicBezTo>
                  <a:pt x="1513324" y="3269742"/>
                  <a:pt x="1530741" y="3265858"/>
                  <a:pt x="1546698" y="3258766"/>
                </a:cubicBezTo>
                <a:cubicBezTo>
                  <a:pt x="1559949" y="3252877"/>
                  <a:pt x="1573018" y="3246505"/>
                  <a:pt x="1585608" y="3239311"/>
                </a:cubicBezTo>
                <a:cubicBezTo>
                  <a:pt x="1633624" y="3211873"/>
                  <a:pt x="1598028" y="3225469"/>
                  <a:pt x="1653702" y="3190673"/>
                </a:cubicBezTo>
                <a:cubicBezTo>
                  <a:pt x="1665999" y="3182987"/>
                  <a:pt x="1680813" y="3179646"/>
                  <a:pt x="1692613" y="3171217"/>
                </a:cubicBezTo>
                <a:cubicBezTo>
                  <a:pt x="1703807" y="3163221"/>
                  <a:pt x="1710601" y="3150030"/>
                  <a:pt x="1721796" y="3142034"/>
                </a:cubicBezTo>
                <a:cubicBezTo>
                  <a:pt x="1742831" y="3127009"/>
                  <a:pt x="1766075" y="3120789"/>
                  <a:pt x="1789889" y="3112851"/>
                </a:cubicBezTo>
                <a:cubicBezTo>
                  <a:pt x="1806061" y="3096680"/>
                  <a:pt x="1818982" y="3086303"/>
                  <a:pt x="1828800" y="3064213"/>
                </a:cubicBezTo>
                <a:cubicBezTo>
                  <a:pt x="1875102" y="2960032"/>
                  <a:pt x="1823682" y="3042706"/>
                  <a:pt x="1867711" y="2976664"/>
                </a:cubicBezTo>
                <a:cubicBezTo>
                  <a:pt x="1870953" y="2963694"/>
                  <a:pt x="1871459" y="2949711"/>
                  <a:pt x="1877438" y="2937753"/>
                </a:cubicBezTo>
                <a:cubicBezTo>
                  <a:pt x="1881540" y="2929550"/>
                  <a:pt x="1887803" y="2919510"/>
                  <a:pt x="1896894" y="2918298"/>
                </a:cubicBezTo>
                <a:cubicBezTo>
                  <a:pt x="1987118" y="2906268"/>
                  <a:pt x="2078477" y="2905328"/>
                  <a:pt x="2169268" y="2898843"/>
                </a:cubicBezTo>
                <a:lnTo>
                  <a:pt x="2227634" y="2879387"/>
                </a:lnTo>
                <a:cubicBezTo>
                  <a:pt x="2237362" y="2876144"/>
                  <a:pt x="2246869" y="2872147"/>
                  <a:pt x="2256817" y="2869660"/>
                </a:cubicBezTo>
                <a:cubicBezTo>
                  <a:pt x="2315620" y="2854959"/>
                  <a:pt x="2283049" y="2864159"/>
                  <a:pt x="2354094" y="2840477"/>
                </a:cubicBezTo>
                <a:lnTo>
                  <a:pt x="2383277" y="2830749"/>
                </a:lnTo>
                <a:lnTo>
                  <a:pt x="2412460" y="2821022"/>
                </a:lnTo>
                <a:cubicBezTo>
                  <a:pt x="2418945" y="2814537"/>
                  <a:pt x="2423214" y="2804466"/>
                  <a:pt x="2431915" y="2801566"/>
                </a:cubicBezTo>
                <a:cubicBezTo>
                  <a:pt x="2467839" y="2789591"/>
                  <a:pt x="2554586" y="2778483"/>
                  <a:pt x="2597285" y="2772383"/>
                </a:cubicBezTo>
                <a:cubicBezTo>
                  <a:pt x="2613498" y="2765898"/>
                  <a:pt x="2629573" y="2759059"/>
                  <a:pt x="2645923" y="2752928"/>
                </a:cubicBezTo>
                <a:cubicBezTo>
                  <a:pt x="2655524" y="2749328"/>
                  <a:pt x="2666574" y="2748888"/>
                  <a:pt x="2675106" y="2743200"/>
                </a:cubicBezTo>
                <a:cubicBezTo>
                  <a:pt x="2686552" y="2735569"/>
                  <a:pt x="2693094" y="2722013"/>
                  <a:pt x="2704289" y="2714017"/>
                </a:cubicBezTo>
                <a:cubicBezTo>
                  <a:pt x="2716089" y="2705588"/>
                  <a:pt x="2730609" y="2701756"/>
                  <a:pt x="2743200" y="2694562"/>
                </a:cubicBezTo>
                <a:cubicBezTo>
                  <a:pt x="2753351" y="2688762"/>
                  <a:pt x="2762232" y="2680907"/>
                  <a:pt x="2772383" y="2675107"/>
                </a:cubicBezTo>
                <a:cubicBezTo>
                  <a:pt x="2784974" y="2667912"/>
                  <a:pt x="2798997" y="2663337"/>
                  <a:pt x="2811294" y="2655651"/>
                </a:cubicBezTo>
                <a:cubicBezTo>
                  <a:pt x="2825042" y="2647058"/>
                  <a:pt x="2837011" y="2635891"/>
                  <a:pt x="2850204" y="2626468"/>
                </a:cubicBezTo>
                <a:cubicBezTo>
                  <a:pt x="2859717" y="2619673"/>
                  <a:pt x="2870510" y="2614621"/>
                  <a:pt x="2879387" y="2607013"/>
                </a:cubicBezTo>
                <a:cubicBezTo>
                  <a:pt x="2893314" y="2595076"/>
                  <a:pt x="2903624" y="2579108"/>
                  <a:pt x="2918298" y="2568102"/>
                </a:cubicBezTo>
                <a:cubicBezTo>
                  <a:pt x="2964545" y="2533416"/>
                  <a:pt x="2945744" y="2550383"/>
                  <a:pt x="2976664" y="2519464"/>
                </a:cubicBezTo>
                <a:cubicBezTo>
                  <a:pt x="2979906" y="2506494"/>
                  <a:pt x="2981697" y="2493071"/>
                  <a:pt x="2986391" y="2480553"/>
                </a:cubicBezTo>
                <a:cubicBezTo>
                  <a:pt x="2991483" y="2466975"/>
                  <a:pt x="3005267" y="2456132"/>
                  <a:pt x="3005847" y="2441643"/>
                </a:cubicBezTo>
                <a:cubicBezTo>
                  <a:pt x="3008572" y="2373527"/>
                  <a:pt x="3008314" y="2304433"/>
                  <a:pt x="2996119" y="2237362"/>
                </a:cubicBezTo>
                <a:cubicBezTo>
                  <a:pt x="2994285" y="2227274"/>
                  <a:pt x="2976271" y="2231877"/>
                  <a:pt x="2966936" y="2227634"/>
                </a:cubicBezTo>
                <a:cubicBezTo>
                  <a:pt x="2940533" y="2215633"/>
                  <a:pt x="2917251" y="2195758"/>
                  <a:pt x="2889115" y="2188724"/>
                </a:cubicBezTo>
                <a:cubicBezTo>
                  <a:pt x="2861192" y="2181743"/>
                  <a:pt x="2815516" y="2171381"/>
                  <a:pt x="2791838" y="2159541"/>
                </a:cubicBezTo>
                <a:cubicBezTo>
                  <a:pt x="2778868" y="2153056"/>
                  <a:pt x="2767107" y="2143123"/>
                  <a:pt x="2752928" y="2140085"/>
                </a:cubicBezTo>
                <a:cubicBezTo>
                  <a:pt x="2721064" y="2133257"/>
                  <a:pt x="2688077" y="2133600"/>
                  <a:pt x="2655651" y="2130358"/>
                </a:cubicBezTo>
                <a:cubicBezTo>
                  <a:pt x="2623225" y="2133600"/>
                  <a:pt x="2590676" y="2135778"/>
                  <a:pt x="2558374" y="2140085"/>
                </a:cubicBezTo>
                <a:cubicBezTo>
                  <a:pt x="2517499" y="2145535"/>
                  <a:pt x="2508898" y="2151382"/>
                  <a:pt x="2470825" y="2159541"/>
                </a:cubicBezTo>
                <a:cubicBezTo>
                  <a:pt x="2438492" y="2166470"/>
                  <a:pt x="2406212" y="2173839"/>
                  <a:pt x="2373549" y="2178996"/>
                </a:cubicBezTo>
                <a:cubicBezTo>
                  <a:pt x="2344546" y="2183575"/>
                  <a:pt x="2315161" y="2185293"/>
                  <a:pt x="2286000" y="2188724"/>
                </a:cubicBezTo>
                <a:lnTo>
                  <a:pt x="2208179" y="2198451"/>
                </a:lnTo>
                <a:cubicBezTo>
                  <a:pt x="2136843" y="2195209"/>
                  <a:pt x="2043477" y="2240379"/>
                  <a:pt x="1994170" y="2188724"/>
                </a:cubicBezTo>
                <a:cubicBezTo>
                  <a:pt x="1947100" y="2139412"/>
                  <a:pt x="1998237" y="2052378"/>
                  <a:pt x="2003898" y="1984443"/>
                </a:cubicBezTo>
                <a:cubicBezTo>
                  <a:pt x="2004750" y="1974225"/>
                  <a:pt x="2009039" y="1964431"/>
                  <a:pt x="2013625" y="1955260"/>
                </a:cubicBezTo>
                <a:cubicBezTo>
                  <a:pt x="2018854" y="1944803"/>
                  <a:pt x="2024814" y="1934344"/>
                  <a:pt x="2033081" y="1926077"/>
                </a:cubicBezTo>
                <a:cubicBezTo>
                  <a:pt x="2041348" y="1917810"/>
                  <a:pt x="2052536" y="1913107"/>
                  <a:pt x="2062264" y="1906622"/>
                </a:cubicBezTo>
                <a:cubicBezTo>
                  <a:pt x="2079866" y="1880219"/>
                  <a:pt x="2092323" y="1857399"/>
                  <a:pt x="2120630" y="1838528"/>
                </a:cubicBezTo>
                <a:cubicBezTo>
                  <a:pt x="2210452" y="1778648"/>
                  <a:pt x="2099963" y="1855062"/>
                  <a:pt x="2169268" y="1799617"/>
                </a:cubicBezTo>
                <a:cubicBezTo>
                  <a:pt x="2236990" y="1745438"/>
                  <a:pt x="2158304" y="1820309"/>
                  <a:pt x="2227634" y="1750979"/>
                </a:cubicBezTo>
                <a:cubicBezTo>
                  <a:pt x="2234119" y="1731524"/>
                  <a:pt x="2230025" y="1703988"/>
                  <a:pt x="2247089" y="1692613"/>
                </a:cubicBezTo>
                <a:cubicBezTo>
                  <a:pt x="2270359" y="1677100"/>
                  <a:pt x="2288432" y="1667807"/>
                  <a:pt x="2305455" y="1643975"/>
                </a:cubicBezTo>
                <a:cubicBezTo>
                  <a:pt x="2313884" y="1632175"/>
                  <a:pt x="2314657" y="1615318"/>
                  <a:pt x="2324911" y="1605064"/>
                </a:cubicBezTo>
                <a:cubicBezTo>
                  <a:pt x="2332162" y="1597813"/>
                  <a:pt x="2344923" y="1599922"/>
                  <a:pt x="2354094" y="1595336"/>
                </a:cubicBezTo>
                <a:cubicBezTo>
                  <a:pt x="2364551" y="1590108"/>
                  <a:pt x="2372820" y="1581109"/>
                  <a:pt x="2383277" y="1575881"/>
                </a:cubicBezTo>
                <a:cubicBezTo>
                  <a:pt x="2392448" y="1571295"/>
                  <a:pt x="2403496" y="1571133"/>
                  <a:pt x="2412460" y="1566153"/>
                </a:cubicBezTo>
                <a:cubicBezTo>
                  <a:pt x="2432900" y="1554798"/>
                  <a:pt x="2448141" y="1532914"/>
                  <a:pt x="2470825" y="1527243"/>
                </a:cubicBezTo>
                <a:lnTo>
                  <a:pt x="2548647" y="1507787"/>
                </a:lnTo>
                <a:cubicBezTo>
                  <a:pt x="2558375" y="1501302"/>
                  <a:pt x="2568375" y="1495208"/>
                  <a:pt x="2577830" y="1488332"/>
                </a:cubicBezTo>
                <a:cubicBezTo>
                  <a:pt x="2604054" y="1469260"/>
                  <a:pt x="2655651" y="1429966"/>
                  <a:pt x="2655651" y="1429966"/>
                </a:cubicBezTo>
                <a:cubicBezTo>
                  <a:pt x="2662136" y="1420238"/>
                  <a:pt x="2669878" y="1411240"/>
                  <a:pt x="2675106" y="1400783"/>
                </a:cubicBezTo>
                <a:cubicBezTo>
                  <a:pt x="2706618" y="1337758"/>
                  <a:pt x="2677428" y="1206066"/>
                  <a:pt x="2675106" y="1177047"/>
                </a:cubicBezTo>
                <a:cubicBezTo>
                  <a:pt x="2670868" y="1124069"/>
                  <a:pt x="2666799" y="1130303"/>
                  <a:pt x="2636196" y="1089498"/>
                </a:cubicBezTo>
                <a:cubicBezTo>
                  <a:pt x="2632953" y="1079770"/>
                  <a:pt x="2631054" y="1069486"/>
                  <a:pt x="2626468" y="1060315"/>
                </a:cubicBezTo>
                <a:cubicBezTo>
                  <a:pt x="2621240" y="1049858"/>
                  <a:pt x="2610710" y="1042223"/>
                  <a:pt x="2607013" y="1031132"/>
                </a:cubicBezTo>
                <a:cubicBezTo>
                  <a:pt x="2601403" y="1014301"/>
                  <a:pt x="2588577" y="903108"/>
                  <a:pt x="2587557" y="894945"/>
                </a:cubicBezTo>
                <a:cubicBezTo>
                  <a:pt x="2584315" y="797668"/>
                  <a:pt x="2586915" y="700021"/>
                  <a:pt x="2577830" y="603115"/>
                </a:cubicBezTo>
                <a:cubicBezTo>
                  <a:pt x="2576974" y="593984"/>
                  <a:pt x="2567545" y="583660"/>
                  <a:pt x="2558374" y="583660"/>
                </a:cubicBezTo>
                <a:cubicBezTo>
                  <a:pt x="2506090" y="583660"/>
                  <a:pt x="2454577" y="596353"/>
                  <a:pt x="2402732" y="603115"/>
                </a:cubicBezTo>
                <a:cubicBezTo>
                  <a:pt x="2379996" y="606081"/>
                  <a:pt x="2357336" y="609600"/>
                  <a:pt x="2334638" y="612843"/>
                </a:cubicBezTo>
                <a:cubicBezTo>
                  <a:pt x="2315183" y="619328"/>
                  <a:pt x="2287647" y="615234"/>
                  <a:pt x="2276272" y="632298"/>
                </a:cubicBezTo>
                <a:cubicBezTo>
                  <a:pt x="2263302" y="651753"/>
                  <a:pt x="2253896" y="674131"/>
                  <a:pt x="2237362" y="690664"/>
                </a:cubicBezTo>
                <a:cubicBezTo>
                  <a:pt x="2230877" y="697149"/>
                  <a:pt x="2223409" y="702782"/>
                  <a:pt x="2217906" y="710119"/>
                </a:cubicBezTo>
                <a:cubicBezTo>
                  <a:pt x="2203877" y="728825"/>
                  <a:pt x="2195530" y="751951"/>
                  <a:pt x="2178996" y="768485"/>
                </a:cubicBezTo>
                <a:lnTo>
                  <a:pt x="2130357" y="817124"/>
                </a:lnTo>
                <a:cubicBezTo>
                  <a:pt x="2110182" y="877652"/>
                  <a:pt x="2137563" y="821447"/>
                  <a:pt x="2091447" y="856034"/>
                </a:cubicBezTo>
                <a:cubicBezTo>
                  <a:pt x="2073104" y="869791"/>
                  <a:pt x="2042808" y="904673"/>
                  <a:pt x="2042808" y="904673"/>
                </a:cubicBezTo>
                <a:cubicBezTo>
                  <a:pt x="2036323" y="937098"/>
                  <a:pt x="2031373" y="969869"/>
                  <a:pt x="2023353" y="1001949"/>
                </a:cubicBezTo>
                <a:cubicBezTo>
                  <a:pt x="2008874" y="1059864"/>
                  <a:pt x="2010936" y="1050165"/>
                  <a:pt x="1994170" y="1128409"/>
                </a:cubicBezTo>
                <a:cubicBezTo>
                  <a:pt x="1992297" y="1137150"/>
                  <a:pt x="1983554" y="1192341"/>
                  <a:pt x="1974715" y="1206230"/>
                </a:cubicBezTo>
                <a:cubicBezTo>
                  <a:pt x="1957306" y="1233586"/>
                  <a:pt x="1930850" y="1255049"/>
                  <a:pt x="1916349" y="1284051"/>
                </a:cubicBezTo>
                <a:cubicBezTo>
                  <a:pt x="1890409" y="1335932"/>
                  <a:pt x="1909864" y="1316477"/>
                  <a:pt x="1857983" y="1342417"/>
                </a:cubicBezTo>
                <a:cubicBezTo>
                  <a:pt x="1837964" y="1362437"/>
                  <a:pt x="1826597" y="1375639"/>
                  <a:pt x="1799617" y="1391056"/>
                </a:cubicBezTo>
                <a:cubicBezTo>
                  <a:pt x="1790714" y="1396143"/>
                  <a:pt x="1780162" y="1397541"/>
                  <a:pt x="1770434" y="1400783"/>
                </a:cubicBezTo>
                <a:cubicBezTo>
                  <a:pt x="1760706" y="1407268"/>
                  <a:pt x="1751997" y="1415634"/>
                  <a:pt x="1741251" y="1420239"/>
                </a:cubicBezTo>
                <a:cubicBezTo>
                  <a:pt x="1682657" y="1445351"/>
                  <a:pt x="1575727" y="1422519"/>
                  <a:pt x="1536970" y="1420239"/>
                </a:cubicBezTo>
                <a:cubicBezTo>
                  <a:pt x="1530485" y="1410511"/>
                  <a:pt x="1527243" y="1397541"/>
                  <a:pt x="1517515" y="1391056"/>
                </a:cubicBezTo>
                <a:cubicBezTo>
                  <a:pt x="1506391" y="1383640"/>
                  <a:pt x="1490893" y="1386594"/>
                  <a:pt x="1478604" y="1381328"/>
                </a:cubicBezTo>
                <a:cubicBezTo>
                  <a:pt x="1467858" y="1376723"/>
                  <a:pt x="1459149" y="1368358"/>
                  <a:pt x="1449421" y="1361873"/>
                </a:cubicBezTo>
                <a:cubicBezTo>
                  <a:pt x="1446179" y="1352145"/>
                  <a:pt x="1446099" y="1340697"/>
                  <a:pt x="1439694" y="1332690"/>
                </a:cubicBezTo>
                <a:cubicBezTo>
                  <a:pt x="1432391" y="1323561"/>
                  <a:pt x="1419640" y="1320537"/>
                  <a:pt x="1410511" y="1313234"/>
                </a:cubicBezTo>
                <a:cubicBezTo>
                  <a:pt x="1403349" y="1307505"/>
                  <a:pt x="1396784" y="1300941"/>
                  <a:pt x="1391055" y="1293779"/>
                </a:cubicBezTo>
                <a:cubicBezTo>
                  <a:pt x="1351255" y="1244030"/>
                  <a:pt x="1392087" y="1285597"/>
                  <a:pt x="1352145" y="1225685"/>
                </a:cubicBezTo>
                <a:cubicBezTo>
                  <a:pt x="1347058" y="1218054"/>
                  <a:pt x="1338418" y="1213392"/>
                  <a:pt x="1332689" y="1206230"/>
                </a:cubicBezTo>
                <a:cubicBezTo>
                  <a:pt x="1325386" y="1197101"/>
                  <a:pt x="1320718" y="1186028"/>
                  <a:pt x="1313234" y="1177047"/>
                </a:cubicBezTo>
                <a:cubicBezTo>
                  <a:pt x="1304427" y="1166479"/>
                  <a:pt x="1292858" y="1158432"/>
                  <a:pt x="1284051" y="1147864"/>
                </a:cubicBezTo>
                <a:cubicBezTo>
                  <a:pt x="1276567" y="1138883"/>
                  <a:pt x="1271899" y="1127810"/>
                  <a:pt x="1264596" y="1118681"/>
                </a:cubicBezTo>
                <a:cubicBezTo>
                  <a:pt x="1258867" y="1111519"/>
                  <a:pt x="1253655" y="1102632"/>
                  <a:pt x="1245140" y="1099226"/>
                </a:cubicBezTo>
                <a:cubicBezTo>
                  <a:pt x="1220314" y="1089295"/>
                  <a:pt x="1167319" y="1079770"/>
                  <a:pt x="1167319" y="1079770"/>
                </a:cubicBezTo>
                <a:cubicBezTo>
                  <a:pt x="1157591" y="1073285"/>
                  <a:pt x="1148593" y="1065543"/>
                  <a:pt x="1138136" y="1060315"/>
                </a:cubicBezTo>
                <a:cubicBezTo>
                  <a:pt x="1128965" y="1055729"/>
                  <a:pt x="1117485" y="1056275"/>
                  <a:pt x="1108953" y="1050587"/>
                </a:cubicBezTo>
                <a:cubicBezTo>
                  <a:pt x="1097507" y="1042956"/>
                  <a:pt x="1090338" y="1030212"/>
                  <a:pt x="1079770" y="1021405"/>
                </a:cubicBezTo>
                <a:cubicBezTo>
                  <a:pt x="1070788" y="1013920"/>
                  <a:pt x="1059568" y="1009434"/>
                  <a:pt x="1050587" y="1001949"/>
                </a:cubicBezTo>
                <a:cubicBezTo>
                  <a:pt x="1040019" y="993142"/>
                  <a:pt x="1032599" y="980762"/>
                  <a:pt x="1021404" y="972766"/>
                </a:cubicBezTo>
                <a:cubicBezTo>
                  <a:pt x="1009604" y="964338"/>
                  <a:pt x="994560" y="961355"/>
                  <a:pt x="982494" y="953311"/>
                </a:cubicBezTo>
                <a:cubicBezTo>
                  <a:pt x="974863" y="948224"/>
                  <a:pt x="970669" y="938943"/>
                  <a:pt x="963038" y="933856"/>
                </a:cubicBezTo>
                <a:cubicBezTo>
                  <a:pt x="925334" y="908720"/>
                  <a:pt x="912796" y="912512"/>
                  <a:pt x="865762" y="904673"/>
                </a:cubicBezTo>
                <a:cubicBezTo>
                  <a:pt x="826602" y="865513"/>
                  <a:pt x="870145" y="902383"/>
                  <a:pt x="807396" y="875490"/>
                </a:cubicBezTo>
                <a:cubicBezTo>
                  <a:pt x="796650" y="870885"/>
                  <a:pt x="788670" y="861263"/>
                  <a:pt x="778213" y="856034"/>
                </a:cubicBezTo>
                <a:cubicBezTo>
                  <a:pt x="769042" y="851448"/>
                  <a:pt x="758758" y="849549"/>
                  <a:pt x="749030" y="846307"/>
                </a:cubicBezTo>
                <a:cubicBezTo>
                  <a:pt x="700720" y="773844"/>
                  <a:pt x="762814" y="862849"/>
                  <a:pt x="700391" y="787941"/>
                </a:cubicBezTo>
                <a:cubicBezTo>
                  <a:pt x="692907" y="778960"/>
                  <a:pt x="686164" y="769215"/>
                  <a:pt x="680936" y="758758"/>
                </a:cubicBezTo>
                <a:cubicBezTo>
                  <a:pt x="676350" y="749587"/>
                  <a:pt x="677360" y="737778"/>
                  <a:pt x="671208" y="729575"/>
                </a:cubicBezTo>
                <a:cubicBezTo>
                  <a:pt x="630990" y="675951"/>
                  <a:pt x="634392" y="683891"/>
                  <a:pt x="583660" y="671209"/>
                </a:cubicBezTo>
                <a:cubicBezTo>
                  <a:pt x="577175" y="664724"/>
                  <a:pt x="570076" y="658799"/>
                  <a:pt x="564204" y="651753"/>
                </a:cubicBezTo>
                <a:cubicBezTo>
                  <a:pt x="553825" y="639298"/>
                  <a:pt x="546485" y="624307"/>
                  <a:pt x="535021" y="612843"/>
                </a:cubicBezTo>
                <a:cubicBezTo>
                  <a:pt x="526754" y="604576"/>
                  <a:pt x="514576" y="601154"/>
                  <a:pt x="505838" y="593387"/>
                </a:cubicBezTo>
                <a:cubicBezTo>
                  <a:pt x="485274" y="575108"/>
                  <a:pt x="447472" y="535022"/>
                  <a:pt x="447472" y="535022"/>
                </a:cubicBezTo>
                <a:cubicBezTo>
                  <a:pt x="426131" y="449652"/>
                  <a:pt x="456546" y="534236"/>
                  <a:pt x="408562" y="476656"/>
                </a:cubicBezTo>
                <a:cubicBezTo>
                  <a:pt x="365229" y="424658"/>
                  <a:pt x="416174" y="448742"/>
                  <a:pt x="359923" y="408562"/>
                </a:cubicBezTo>
                <a:cubicBezTo>
                  <a:pt x="277474" y="349670"/>
                  <a:pt x="353616" y="421710"/>
                  <a:pt x="301557" y="369651"/>
                </a:cubicBezTo>
                <a:cubicBezTo>
                  <a:pt x="298315" y="359923"/>
                  <a:pt x="297106" y="349261"/>
                  <a:pt x="291830" y="340468"/>
                </a:cubicBezTo>
                <a:cubicBezTo>
                  <a:pt x="280990" y="322402"/>
                  <a:pt x="258483" y="313792"/>
                  <a:pt x="243191" y="301558"/>
                </a:cubicBezTo>
                <a:cubicBezTo>
                  <a:pt x="173886" y="246113"/>
                  <a:pt x="284375" y="322527"/>
                  <a:pt x="194553" y="262647"/>
                </a:cubicBezTo>
                <a:cubicBezTo>
                  <a:pt x="181583" y="243192"/>
                  <a:pt x="172177" y="220814"/>
                  <a:pt x="155643" y="204281"/>
                </a:cubicBezTo>
                <a:cubicBezTo>
                  <a:pt x="137545" y="186184"/>
                  <a:pt x="129004" y="180188"/>
                  <a:pt x="116732" y="155643"/>
                </a:cubicBezTo>
                <a:cubicBezTo>
                  <a:pt x="90466" y="103110"/>
                  <a:pt x="131750" y="145233"/>
                  <a:pt x="77821" y="77822"/>
                </a:cubicBezTo>
                <a:cubicBezTo>
                  <a:pt x="63498" y="59918"/>
                  <a:pt x="45396" y="45396"/>
                  <a:pt x="29183" y="29183"/>
                </a:cubicBezTo>
                <a:lnTo>
                  <a:pt x="0" y="0"/>
                </a:lnTo>
              </a:path>
            </a:pathLst>
          </a:custGeom>
          <a:noFill/>
          <a:ln w="38100">
            <a:solidFill>
              <a:srgbClr val="C00000"/>
            </a:solidFill>
            <a:tailEnd type="stealt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 name="Rectangle 1"/>
          <p:cNvSpPr/>
          <p:nvPr/>
        </p:nvSpPr>
        <p:spPr>
          <a:xfrm>
            <a:off x="330518" y="1485899"/>
            <a:ext cx="4383808" cy="4399922"/>
          </a:xfrm>
          <a:prstGeom prst="rect">
            <a:avLst/>
          </a:prstGeom>
        </p:spPr>
        <p:txBody>
          <a:bodyPr wrap="square">
            <a:spAutoFit/>
          </a:bodyPr>
          <a:lstStyle/>
          <a:p>
            <a:pPr algn="just">
              <a:lnSpc>
                <a:spcPct val="115000"/>
              </a:lnSpc>
              <a:spcAft>
                <a:spcPts val="600"/>
              </a:spcAft>
            </a:pPr>
            <a:r>
              <a:rPr lang="en-GB" sz="1600" dirty="0">
                <a:ea typeface="Calibri" panose="020F0502020204030204" pitchFamily="34" charset="0"/>
                <a:cs typeface="Times New Roman" panose="02020603050405020304" pitchFamily="18" charset="0"/>
              </a:rPr>
              <a:t>According to the </a:t>
            </a:r>
            <a:r>
              <a:rPr lang="en-GB" sz="1600" b="1" dirty="0">
                <a:ea typeface="Calibri" panose="020F0502020204030204" pitchFamily="34" charset="0"/>
                <a:cs typeface="Times New Roman" panose="02020603050405020304" pitchFamily="18" charset="0"/>
              </a:rPr>
              <a:t>Georgian Church </a:t>
            </a:r>
            <a:r>
              <a:rPr lang="en-GB" sz="1600" dirty="0">
                <a:ea typeface="Calibri" panose="020F0502020204030204" pitchFamily="34" charset="0"/>
                <a:cs typeface="Times New Roman" panose="02020603050405020304" pitchFamily="18" charset="0"/>
              </a:rPr>
              <a:t>tradition, </a:t>
            </a:r>
            <a:r>
              <a:rPr lang="en-GB" sz="1600" b="1" dirty="0">
                <a:ea typeface="Calibri" panose="020F0502020204030204" pitchFamily="34" charset="0"/>
                <a:cs typeface="Times New Roman" panose="02020603050405020304" pitchFamily="18" charset="0"/>
              </a:rPr>
              <a:t>Christianity </a:t>
            </a:r>
            <a:r>
              <a:rPr lang="en-GB" sz="1600" dirty="0">
                <a:ea typeface="Calibri" panose="020F0502020204030204" pitchFamily="34" charset="0"/>
                <a:cs typeface="Times New Roman" panose="02020603050405020304" pitchFamily="18" charset="0"/>
              </a:rPr>
              <a:t>was introduced to </a:t>
            </a:r>
            <a:r>
              <a:rPr lang="en-GB" sz="1600" b="1" dirty="0">
                <a:ea typeface="Calibri" panose="020F0502020204030204" pitchFamily="34" charset="0"/>
                <a:cs typeface="Times New Roman" panose="02020603050405020304" pitchFamily="18" charset="0"/>
              </a:rPr>
              <a:t>West Georgia </a:t>
            </a:r>
            <a:r>
              <a:rPr lang="en-GB" sz="1600" dirty="0">
                <a:ea typeface="Calibri" panose="020F0502020204030204" pitchFamily="34" charset="0"/>
                <a:cs typeface="Times New Roman" panose="02020603050405020304" pitchFamily="18" charset="0"/>
              </a:rPr>
              <a:t>by </a:t>
            </a:r>
            <a:r>
              <a:rPr lang="en-GB" sz="1600" b="1" dirty="0">
                <a:ea typeface="Calibri" panose="020F0502020204030204" pitchFamily="34" charset="0"/>
                <a:cs typeface="Times New Roman" panose="02020603050405020304" pitchFamily="18" charset="0"/>
              </a:rPr>
              <a:t>apostles </a:t>
            </a:r>
            <a:r>
              <a:rPr lang="en-GB" sz="1600" dirty="0">
                <a:ea typeface="Calibri" panose="020F0502020204030204" pitchFamily="34" charset="0"/>
                <a:cs typeface="Times New Roman" panose="02020603050405020304" pitchFamily="18" charset="0"/>
              </a:rPr>
              <a:t>- </a:t>
            </a:r>
            <a:r>
              <a:rPr lang="en-GB" sz="1600" b="1" dirty="0">
                <a:ea typeface="Calibri" panose="020F0502020204030204" pitchFamily="34" charset="0"/>
                <a:cs typeface="Times New Roman" panose="02020603050405020304" pitchFamily="18" charset="0"/>
              </a:rPr>
              <a:t>Andrew the first-called</a:t>
            </a:r>
            <a:r>
              <a:rPr lang="en-GB" sz="1600" dirty="0">
                <a:ea typeface="Calibri" panose="020F0502020204030204" pitchFamily="34" charset="0"/>
                <a:cs typeface="Times New Roman" panose="02020603050405020304" pitchFamily="18" charset="0"/>
              </a:rPr>
              <a:t>, </a:t>
            </a:r>
            <a:r>
              <a:rPr lang="en-GB" sz="1600" b="1" dirty="0">
                <a:ea typeface="Calibri" panose="020F0502020204030204" pitchFamily="34" charset="0"/>
                <a:cs typeface="Times New Roman" panose="02020603050405020304" pitchFamily="18" charset="0"/>
              </a:rPr>
              <a:t>Simon the Zealot and Saint Matthias.</a:t>
            </a:r>
            <a:r>
              <a:rPr lang="en-GB" sz="1600" dirty="0">
                <a:ea typeface="Calibri" panose="020F0502020204030204" pitchFamily="34" charset="0"/>
                <a:cs typeface="Times New Roman" panose="02020603050405020304" pitchFamily="18" charset="0"/>
              </a:rPr>
              <a:t> This tradition is based on </a:t>
            </a:r>
            <a:r>
              <a:rPr lang="en-GB" sz="1600" b="1" dirty="0">
                <a:ea typeface="Calibri" panose="020F0502020204030204" pitchFamily="34" charset="0"/>
                <a:cs typeface="Times New Roman" panose="02020603050405020304" pitchFamily="18" charset="0"/>
              </a:rPr>
              <a:t>Byzantine</a:t>
            </a:r>
            <a:r>
              <a:rPr lang="en-GB" sz="1600" dirty="0">
                <a:ea typeface="Calibri" panose="020F0502020204030204" pitchFamily="34" charset="0"/>
                <a:cs typeface="Times New Roman" panose="02020603050405020304" pitchFamily="18" charset="0"/>
              </a:rPr>
              <a:t> </a:t>
            </a:r>
            <a:r>
              <a:rPr lang="en-GB" sz="1600" b="1" dirty="0">
                <a:ea typeface="Calibri" panose="020F0502020204030204" pitchFamily="34" charset="0"/>
                <a:cs typeface="Times New Roman" panose="02020603050405020304" pitchFamily="18" charset="0"/>
              </a:rPr>
              <a:t>written</a:t>
            </a:r>
            <a:r>
              <a:rPr lang="en-GB" sz="1600" dirty="0">
                <a:ea typeface="Calibri" panose="020F0502020204030204" pitchFamily="34" charset="0"/>
                <a:cs typeface="Times New Roman" panose="02020603050405020304" pitchFamily="18" charset="0"/>
              </a:rPr>
              <a:t> </a:t>
            </a:r>
            <a:r>
              <a:rPr lang="en-GB" sz="1600" b="1" dirty="0">
                <a:ea typeface="Calibri" panose="020F0502020204030204" pitchFamily="34" charset="0"/>
                <a:cs typeface="Times New Roman" panose="02020603050405020304" pitchFamily="18" charset="0"/>
              </a:rPr>
              <a:t>sources</a:t>
            </a:r>
            <a:r>
              <a:rPr lang="en-GB" sz="1600" dirty="0">
                <a:ea typeface="Calibri" panose="020F0502020204030204" pitchFamily="34" charset="0"/>
                <a:cs typeface="Times New Roman" panose="02020603050405020304" pitchFamily="18" charset="0"/>
              </a:rPr>
              <a:t> – </a:t>
            </a:r>
            <a:r>
              <a:rPr lang="en-GB" sz="1600" dirty="0" err="1">
                <a:ea typeface="Calibri" panose="020F0502020204030204" pitchFamily="34" charset="0"/>
                <a:cs typeface="Times New Roman" panose="02020603050405020304" pitchFamily="18" charset="0"/>
              </a:rPr>
              <a:t>Sophronius</a:t>
            </a:r>
            <a:r>
              <a:rPr lang="en-GB" sz="1600" dirty="0">
                <a:ea typeface="Calibri" panose="020F0502020204030204" pitchFamily="34" charset="0"/>
                <a:cs typeface="Times New Roman" panose="02020603050405020304" pitchFamily="18" charset="0"/>
              </a:rPr>
              <a:t> (4th-5th cc AD), </a:t>
            </a:r>
            <a:r>
              <a:rPr lang="en-GB" sz="1600" dirty="0" err="1">
                <a:ea typeface="Calibri" panose="020F0502020204030204" pitchFamily="34" charset="0"/>
                <a:cs typeface="Times New Roman" panose="02020603050405020304" pitchFamily="18" charset="0"/>
              </a:rPr>
              <a:t>Dorotheos</a:t>
            </a:r>
            <a:r>
              <a:rPr lang="en-GB" sz="1600" dirty="0">
                <a:ea typeface="Calibri" panose="020F0502020204030204" pitchFamily="34" charset="0"/>
                <a:cs typeface="Times New Roman" panose="02020603050405020304" pitchFamily="18" charset="0"/>
              </a:rPr>
              <a:t> (6th c AD) and Pseudo </a:t>
            </a:r>
            <a:r>
              <a:rPr lang="en-GB" sz="1600" dirty="0" err="1">
                <a:ea typeface="Calibri" panose="020F0502020204030204" pitchFamily="34" charset="0"/>
                <a:cs typeface="Times New Roman" panose="02020603050405020304" pitchFamily="18" charset="0"/>
              </a:rPr>
              <a:t>Epiphanous</a:t>
            </a:r>
            <a:r>
              <a:rPr lang="en-GB" sz="1600" dirty="0">
                <a:ea typeface="Calibri" panose="020F0502020204030204" pitchFamily="34" charset="0"/>
                <a:cs typeface="Times New Roman" panose="02020603050405020304" pitchFamily="18" charset="0"/>
              </a:rPr>
              <a:t> (6th-7th cc AD). </a:t>
            </a:r>
          </a:p>
          <a:p>
            <a:pPr algn="just">
              <a:lnSpc>
                <a:spcPct val="115000"/>
              </a:lnSpc>
              <a:spcAft>
                <a:spcPts val="600"/>
              </a:spcAft>
            </a:pPr>
            <a:r>
              <a:rPr lang="en-GB" sz="1600" dirty="0">
                <a:ea typeface="Calibri" panose="020F0502020204030204" pitchFamily="34" charset="0"/>
                <a:cs typeface="Times New Roman" panose="02020603050405020304" pitchFamily="18" charset="0"/>
              </a:rPr>
              <a:t>Those authors describe the places to which </a:t>
            </a:r>
            <a:r>
              <a:rPr lang="en-GB" sz="1600" b="1" dirty="0">
                <a:ea typeface="Calibri" panose="020F0502020204030204" pitchFamily="34" charset="0"/>
                <a:cs typeface="Times New Roman" panose="02020603050405020304" pitchFamily="18" charset="0"/>
              </a:rPr>
              <a:t>Saint Andrew the first</a:t>
            </a:r>
            <a:r>
              <a:rPr lang="en-GB" sz="1600" dirty="0">
                <a:ea typeface="Calibri" panose="020F0502020204030204" pitchFamily="34" charset="0"/>
                <a:cs typeface="Times New Roman" panose="02020603050405020304" pitchFamily="18" charset="0"/>
              </a:rPr>
              <a:t> called travelled, and among them they mention </a:t>
            </a:r>
            <a:r>
              <a:rPr lang="en-GB" sz="1600" b="1" dirty="0" err="1">
                <a:ea typeface="Calibri" panose="020F0502020204030204" pitchFamily="34" charset="0"/>
                <a:cs typeface="Times New Roman" panose="02020603050405020304" pitchFamily="18" charset="0"/>
              </a:rPr>
              <a:t>Sebastopolis</a:t>
            </a:r>
            <a:r>
              <a:rPr lang="en-GB" sz="1600" dirty="0">
                <a:ea typeface="Calibri" panose="020F0502020204030204" pitchFamily="34" charset="0"/>
                <a:cs typeface="Times New Roman" panose="02020603050405020304" pitchFamily="18" charset="0"/>
              </a:rPr>
              <a:t>, </a:t>
            </a:r>
            <a:r>
              <a:rPr lang="en-GB" sz="1600" b="1" dirty="0" err="1">
                <a:ea typeface="Calibri" panose="020F0502020204030204" pitchFamily="34" charset="0"/>
                <a:cs typeface="Times New Roman" panose="02020603050405020304" pitchFamily="18" charset="0"/>
              </a:rPr>
              <a:t>Aphsaros</a:t>
            </a:r>
            <a:r>
              <a:rPr lang="en-GB" sz="1600" dirty="0">
                <a:ea typeface="Calibri" panose="020F0502020204030204" pitchFamily="34" charset="0"/>
                <a:cs typeface="Times New Roman" panose="02020603050405020304" pitchFamily="18" charset="0"/>
              </a:rPr>
              <a:t>, unnamed communities along the banks of the river </a:t>
            </a:r>
            <a:r>
              <a:rPr lang="en-GB" sz="1600" b="1" dirty="0" err="1">
                <a:ea typeface="Calibri" panose="020F0502020204030204" pitchFamily="34" charset="0"/>
                <a:cs typeface="Times New Roman" panose="02020603050405020304" pitchFamily="18" charset="0"/>
              </a:rPr>
              <a:t>Phasis</a:t>
            </a:r>
            <a:r>
              <a:rPr lang="en-GB" sz="1600" dirty="0">
                <a:ea typeface="Calibri" panose="020F0502020204030204" pitchFamily="34" charset="0"/>
                <a:cs typeface="Times New Roman" panose="02020603050405020304" pitchFamily="18" charset="0"/>
              </a:rPr>
              <a:t>, </a:t>
            </a:r>
            <a:r>
              <a:rPr lang="en-GB" sz="1600" b="1" dirty="0">
                <a:ea typeface="Calibri" panose="020F0502020204030204" pitchFamily="34" charset="0"/>
                <a:cs typeface="Times New Roman" panose="02020603050405020304" pitchFamily="18" charset="0"/>
              </a:rPr>
              <a:t>Colchis</a:t>
            </a:r>
            <a:r>
              <a:rPr lang="en-GB" sz="1600" dirty="0">
                <a:ea typeface="Calibri" panose="020F0502020204030204" pitchFamily="34" charset="0"/>
                <a:cs typeface="Times New Roman" panose="02020603050405020304" pitchFamily="18" charset="0"/>
              </a:rPr>
              <a:t> and </a:t>
            </a:r>
            <a:r>
              <a:rPr lang="en-GB" sz="1600" b="1" dirty="0">
                <a:ea typeface="Calibri" panose="020F0502020204030204" pitchFamily="34" charset="0"/>
                <a:cs typeface="Times New Roman" panose="02020603050405020304" pitchFamily="18" charset="0"/>
              </a:rPr>
              <a:t>Iberia</a:t>
            </a:r>
            <a:r>
              <a:rPr lang="en-GB" sz="1600" dirty="0">
                <a:ea typeface="Calibri" panose="020F0502020204030204" pitchFamily="34" charset="0"/>
                <a:cs typeface="Times New Roman" panose="02020603050405020304" pitchFamily="18" charset="0"/>
              </a:rPr>
              <a:t>. According to one version </a:t>
            </a:r>
            <a:r>
              <a:rPr lang="en-GB" sz="1600" b="1" dirty="0">
                <a:ea typeface="Calibri" panose="020F0502020204030204" pitchFamily="34" charset="0"/>
                <a:cs typeface="Times New Roman" panose="02020603050405020304" pitchFamily="18" charset="0"/>
              </a:rPr>
              <a:t>Saint Andrew travelled in Georgia</a:t>
            </a:r>
            <a:r>
              <a:rPr lang="en-GB" sz="1600" dirty="0">
                <a:ea typeface="Calibri" panose="020F0502020204030204" pitchFamily="34" charset="0"/>
                <a:cs typeface="Times New Roman" panose="02020603050405020304" pitchFamily="18" charset="0"/>
              </a:rPr>
              <a:t> on three occasions and </a:t>
            </a:r>
            <a:r>
              <a:rPr lang="en-GB" sz="1600" b="1" dirty="0">
                <a:ea typeface="Calibri" panose="020F0502020204030204" pitchFamily="34" charset="0"/>
                <a:cs typeface="Times New Roman" panose="02020603050405020304" pitchFamily="18" charset="0"/>
              </a:rPr>
              <a:t>Simon</a:t>
            </a:r>
            <a:r>
              <a:rPr lang="en-GB" sz="1600" dirty="0">
                <a:ea typeface="Calibri" panose="020F0502020204030204" pitchFamily="34" charset="0"/>
                <a:cs typeface="Times New Roman" panose="02020603050405020304" pitchFamily="18" charset="0"/>
              </a:rPr>
              <a:t> </a:t>
            </a:r>
            <a:r>
              <a:rPr lang="en-GB" sz="1600" b="1" dirty="0">
                <a:ea typeface="Calibri" panose="020F0502020204030204" pitchFamily="34" charset="0"/>
                <a:cs typeface="Times New Roman" panose="02020603050405020304" pitchFamily="18" charset="0"/>
              </a:rPr>
              <a:t>the</a:t>
            </a:r>
            <a:r>
              <a:rPr lang="en-GB" sz="1600" dirty="0">
                <a:ea typeface="Calibri" panose="020F0502020204030204" pitchFamily="34" charset="0"/>
                <a:cs typeface="Times New Roman" panose="02020603050405020304" pitchFamily="18" charset="0"/>
              </a:rPr>
              <a:t> </a:t>
            </a:r>
            <a:r>
              <a:rPr lang="en-GB" sz="1600" b="1" dirty="0">
                <a:ea typeface="Calibri" panose="020F0502020204030204" pitchFamily="34" charset="0"/>
                <a:cs typeface="Times New Roman" panose="02020603050405020304" pitchFamily="18" charset="0"/>
              </a:rPr>
              <a:t>Zealot</a:t>
            </a:r>
            <a:r>
              <a:rPr lang="en-GB" sz="1600" dirty="0">
                <a:ea typeface="Calibri" panose="020F0502020204030204" pitchFamily="34" charset="0"/>
                <a:cs typeface="Times New Roman" panose="02020603050405020304" pitchFamily="18" charset="0"/>
              </a:rPr>
              <a:t> and </a:t>
            </a:r>
            <a:r>
              <a:rPr lang="en-GB" sz="1600" b="1" dirty="0">
                <a:ea typeface="Calibri" panose="020F0502020204030204" pitchFamily="34" charset="0"/>
                <a:cs typeface="Times New Roman" panose="02020603050405020304" pitchFamily="18" charset="0"/>
              </a:rPr>
              <a:t>Saint</a:t>
            </a:r>
            <a:r>
              <a:rPr lang="en-GB" sz="1600" dirty="0">
                <a:ea typeface="Calibri" panose="020F0502020204030204" pitchFamily="34" charset="0"/>
                <a:cs typeface="Times New Roman" panose="02020603050405020304" pitchFamily="18" charset="0"/>
              </a:rPr>
              <a:t> </a:t>
            </a:r>
            <a:r>
              <a:rPr lang="en-GB" sz="1600" b="1" dirty="0">
                <a:ea typeface="Calibri" panose="020F0502020204030204" pitchFamily="34" charset="0"/>
                <a:cs typeface="Times New Roman" panose="02020603050405020304" pitchFamily="18" charset="0"/>
              </a:rPr>
              <a:t>Matthias</a:t>
            </a:r>
            <a:r>
              <a:rPr lang="en-GB" sz="1600" dirty="0">
                <a:ea typeface="Calibri" panose="020F0502020204030204" pitchFamily="34" charset="0"/>
                <a:cs typeface="Times New Roman" panose="02020603050405020304" pitchFamily="18" charset="0"/>
              </a:rPr>
              <a:t> accompanied him on the third trip.</a:t>
            </a:r>
            <a:endParaRPr lang="en-US" sz="1600" dirty="0">
              <a:effectLst/>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40998931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afterEffect">
                                  <p:stCondLst>
                                    <p:cond delay="1000"/>
                                  </p:stCondLst>
                                  <p:childTnLst>
                                    <p:set>
                                      <p:cBhvr>
                                        <p:cTn id="6" dur="1" fill="hold">
                                          <p:stCondLst>
                                            <p:cond delay="0"/>
                                          </p:stCondLst>
                                        </p:cTn>
                                        <p:tgtEl>
                                          <p:spTgt spid="7"/>
                                        </p:tgtEl>
                                        <p:attrNameLst>
                                          <p:attrName>style.visibility</p:attrName>
                                        </p:attrNameLst>
                                      </p:cBhvr>
                                      <p:to>
                                        <p:strVal val="visible"/>
                                      </p:to>
                                    </p:set>
                                    <p:animEffect transition="in" filter="wipe(down)">
                                      <p:cBhvr>
                                        <p:cTn id="7" dur="4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244B7579-786B-43A3-8B12-BDFCFC63A049}"/>
              </a:ext>
            </a:extLst>
          </p:cNvPr>
          <p:cNvSpPr txBox="1"/>
          <p:nvPr/>
        </p:nvSpPr>
        <p:spPr>
          <a:xfrm>
            <a:off x="110855" y="211205"/>
            <a:ext cx="3375497" cy="1015663"/>
          </a:xfrm>
          <a:prstGeom prst="rect">
            <a:avLst/>
          </a:prstGeom>
          <a:noFill/>
        </p:spPr>
        <p:txBody>
          <a:bodyPr wrap="square" rtlCol="0">
            <a:spAutoFit/>
          </a:bodyPr>
          <a:lstStyle/>
          <a:p>
            <a:r>
              <a:rPr lang="en-US" sz="2000" b="1" dirty="0">
                <a:solidFill>
                  <a:srgbClr val="252525"/>
                </a:solidFill>
                <a:effectLst/>
                <a:latin typeface="Arial" panose="020B0604020202020204" pitchFamily="34" charset="0"/>
                <a:ea typeface="Calibri" panose="020F0502020204030204" pitchFamily="34" charset="0"/>
              </a:rPr>
              <a:t>Iron cross, hid in Stone stele </a:t>
            </a:r>
            <a:r>
              <a:rPr lang="en-US" sz="2000" b="1" dirty="0">
                <a:latin typeface="Arial" panose="020B0604020202020204" pitchFamily="34" charset="0"/>
                <a:cs typeface="Arial" panose="020B0604020202020204" pitchFamily="34" charset="0"/>
              </a:rPr>
              <a:t>from </a:t>
            </a:r>
            <a:r>
              <a:rPr lang="en-US" sz="2000" b="1" dirty="0" err="1">
                <a:latin typeface="Arial" panose="020B0604020202020204" pitchFamily="34" charset="0"/>
                <a:cs typeface="Arial" panose="020B0604020202020204" pitchFamily="34" charset="0"/>
              </a:rPr>
              <a:t>Pityus</a:t>
            </a:r>
            <a:r>
              <a:rPr lang="en-US" sz="2000" b="1" dirty="0">
                <a:solidFill>
                  <a:srgbClr val="252525"/>
                </a:solidFill>
                <a:effectLst/>
                <a:latin typeface="Arial" panose="020B0604020202020204" pitchFamily="34" charset="0"/>
                <a:ea typeface="Calibri" panose="020F0502020204030204" pitchFamily="34" charset="0"/>
              </a:rPr>
              <a:t>, dated 3</a:t>
            </a:r>
            <a:r>
              <a:rPr lang="en-US" sz="2000" b="1" baseline="30000" dirty="0">
                <a:solidFill>
                  <a:srgbClr val="252525"/>
                </a:solidFill>
                <a:effectLst/>
                <a:latin typeface="Arial" panose="020B0604020202020204" pitchFamily="34" charset="0"/>
                <a:ea typeface="Calibri" panose="020F0502020204030204" pitchFamily="34" charset="0"/>
              </a:rPr>
              <a:t>rd</a:t>
            </a:r>
            <a:r>
              <a:rPr lang="en-US" sz="2000" b="1" dirty="0">
                <a:solidFill>
                  <a:srgbClr val="252525"/>
                </a:solidFill>
                <a:effectLst/>
                <a:latin typeface="Arial" panose="020B0604020202020204" pitchFamily="34" charset="0"/>
                <a:ea typeface="Calibri" panose="020F0502020204030204" pitchFamily="34" charset="0"/>
              </a:rPr>
              <a:t>-4</a:t>
            </a:r>
            <a:r>
              <a:rPr lang="en-US" sz="2000" b="1" baseline="30000" dirty="0">
                <a:solidFill>
                  <a:srgbClr val="252525"/>
                </a:solidFill>
                <a:effectLst/>
                <a:latin typeface="Arial" panose="020B0604020202020204" pitchFamily="34" charset="0"/>
                <a:ea typeface="Calibri" panose="020F0502020204030204" pitchFamily="34" charset="0"/>
              </a:rPr>
              <a:t>th</a:t>
            </a:r>
            <a:r>
              <a:rPr lang="en-US" sz="2000" b="1" dirty="0">
                <a:solidFill>
                  <a:srgbClr val="252525"/>
                </a:solidFill>
                <a:effectLst/>
                <a:latin typeface="Arial" panose="020B0604020202020204" pitchFamily="34" charset="0"/>
                <a:ea typeface="Calibri" panose="020F0502020204030204" pitchFamily="34" charset="0"/>
              </a:rPr>
              <a:t> cc AD</a:t>
            </a:r>
            <a:endParaRPr lang="ru-RU" sz="2000" b="1" dirty="0"/>
          </a:p>
        </p:txBody>
      </p:sp>
      <p:sp>
        <p:nvSpPr>
          <p:cNvPr id="2" name="Rectangle 1"/>
          <p:cNvSpPr/>
          <p:nvPr/>
        </p:nvSpPr>
        <p:spPr>
          <a:xfrm>
            <a:off x="7184078" y="1226868"/>
            <a:ext cx="4845997" cy="4056495"/>
          </a:xfrm>
          <a:prstGeom prst="rect">
            <a:avLst/>
          </a:prstGeom>
        </p:spPr>
        <p:txBody>
          <a:bodyPr wrap="square">
            <a:spAutoFit/>
          </a:bodyPr>
          <a:lstStyle/>
          <a:p>
            <a:pPr algn="just">
              <a:lnSpc>
                <a:spcPct val="115000"/>
              </a:lnSpc>
              <a:spcAft>
                <a:spcPts val="600"/>
              </a:spcAft>
            </a:pPr>
            <a:r>
              <a:rPr lang="en-GB" sz="1600" dirty="0">
                <a:ea typeface="Calibri" panose="020F0502020204030204" pitchFamily="34" charset="0"/>
                <a:cs typeface="Times New Roman" panose="02020603050405020304" pitchFamily="18" charset="0"/>
              </a:rPr>
              <a:t>Unfortunately we don’t have direct </a:t>
            </a:r>
            <a:r>
              <a:rPr lang="en-GB" sz="1600" b="1" dirty="0">
                <a:ea typeface="Calibri" panose="020F0502020204030204" pitchFamily="34" charset="0"/>
                <a:cs typeface="Times New Roman" panose="02020603050405020304" pitchFamily="18" charset="0"/>
              </a:rPr>
              <a:t>archaeological</a:t>
            </a:r>
            <a:r>
              <a:rPr lang="en-GB" sz="1600" dirty="0">
                <a:ea typeface="Calibri" panose="020F0502020204030204" pitchFamily="34" charset="0"/>
                <a:cs typeface="Times New Roman" panose="02020603050405020304" pitchFamily="18" charset="0"/>
              </a:rPr>
              <a:t> signs to prove </a:t>
            </a:r>
            <a:r>
              <a:rPr lang="en-GB" sz="1600" b="1" dirty="0">
                <a:ea typeface="Calibri" panose="020F0502020204030204" pitchFamily="34" charset="0"/>
                <a:cs typeface="Times New Roman" panose="02020603050405020304" pitchFamily="18" charset="0"/>
              </a:rPr>
              <a:t>Apostles</a:t>
            </a:r>
            <a:r>
              <a:rPr lang="en-GB" sz="1600" dirty="0">
                <a:ea typeface="Calibri" panose="020F0502020204030204" pitchFamily="34" charset="0"/>
                <a:cs typeface="Times New Roman" panose="02020603050405020304" pitchFamily="18" charset="0"/>
              </a:rPr>
              <a:t> journey to </a:t>
            </a:r>
            <a:r>
              <a:rPr lang="en-GB" sz="1600" b="1" dirty="0">
                <a:ea typeface="Calibri" panose="020F0502020204030204" pitchFamily="34" charset="0"/>
                <a:cs typeface="Times New Roman" panose="02020603050405020304" pitchFamily="18" charset="0"/>
              </a:rPr>
              <a:t>Georgia</a:t>
            </a:r>
            <a:r>
              <a:rPr lang="en-GB" sz="1600" dirty="0">
                <a:ea typeface="Calibri" panose="020F0502020204030204" pitchFamily="34" charset="0"/>
                <a:cs typeface="Times New Roman" panose="02020603050405020304" pitchFamily="18" charset="0"/>
              </a:rPr>
              <a:t>, but It is interesting to note that we have </a:t>
            </a:r>
            <a:r>
              <a:rPr lang="en-GB" sz="1600" b="1" dirty="0">
                <a:ea typeface="Calibri" panose="020F0502020204030204" pitchFamily="34" charset="0"/>
                <a:cs typeface="Times New Roman" panose="02020603050405020304" pitchFamily="18" charset="0"/>
              </a:rPr>
              <a:t>archaeological</a:t>
            </a:r>
            <a:r>
              <a:rPr lang="en-GB" sz="1600" dirty="0">
                <a:ea typeface="Calibri" panose="020F0502020204030204" pitchFamily="34" charset="0"/>
                <a:cs typeface="Times New Roman" panose="02020603050405020304" pitchFamily="18" charset="0"/>
              </a:rPr>
              <a:t> evidence that shows early </a:t>
            </a:r>
            <a:r>
              <a:rPr lang="en-GB" sz="1600" b="1" dirty="0">
                <a:ea typeface="Calibri" panose="020F0502020204030204" pitchFamily="34" charset="0"/>
                <a:cs typeface="Times New Roman" panose="02020603050405020304" pitchFamily="18" charset="0"/>
              </a:rPr>
              <a:t>Christian</a:t>
            </a:r>
            <a:r>
              <a:rPr lang="en-GB" sz="1600" dirty="0">
                <a:ea typeface="Calibri" panose="020F0502020204030204" pitchFamily="34" charset="0"/>
                <a:cs typeface="Times New Roman" panose="02020603050405020304" pitchFamily="18" charset="0"/>
              </a:rPr>
              <a:t> </a:t>
            </a:r>
            <a:r>
              <a:rPr lang="en-GB" sz="1600" b="1" dirty="0">
                <a:ea typeface="Calibri" panose="020F0502020204030204" pitchFamily="34" charset="0"/>
                <a:cs typeface="Times New Roman" panose="02020603050405020304" pitchFamily="18" charset="0"/>
              </a:rPr>
              <a:t>communities</a:t>
            </a:r>
            <a:r>
              <a:rPr lang="en-GB" sz="1600" dirty="0">
                <a:ea typeface="Calibri" panose="020F0502020204030204" pitchFamily="34" charset="0"/>
                <a:cs typeface="Times New Roman" panose="02020603050405020304" pitchFamily="18" charset="0"/>
              </a:rPr>
              <a:t> living in </a:t>
            </a:r>
            <a:r>
              <a:rPr lang="en-GB" sz="1600" b="1" dirty="0">
                <a:ea typeface="Calibri" panose="020F0502020204030204" pitchFamily="34" charset="0"/>
                <a:cs typeface="Times New Roman" panose="02020603050405020304" pitchFamily="18" charset="0"/>
              </a:rPr>
              <a:t>West</a:t>
            </a:r>
            <a:r>
              <a:rPr lang="en-GB" sz="1600" dirty="0">
                <a:ea typeface="Calibri" panose="020F0502020204030204" pitchFamily="34" charset="0"/>
                <a:cs typeface="Times New Roman" panose="02020603050405020304" pitchFamily="18" charset="0"/>
              </a:rPr>
              <a:t> </a:t>
            </a:r>
            <a:r>
              <a:rPr lang="en-GB" sz="1600" b="1" dirty="0">
                <a:ea typeface="Calibri" panose="020F0502020204030204" pitchFamily="34" charset="0"/>
                <a:cs typeface="Times New Roman" panose="02020603050405020304" pitchFamily="18" charset="0"/>
              </a:rPr>
              <a:t>Georgia</a:t>
            </a:r>
            <a:r>
              <a:rPr lang="en-GB" sz="1600" dirty="0">
                <a:ea typeface="Calibri" panose="020F0502020204030204" pitchFamily="34" charset="0"/>
                <a:cs typeface="Times New Roman" panose="02020603050405020304" pitchFamily="18" charset="0"/>
              </a:rPr>
              <a:t> before the official conversion, in the </a:t>
            </a:r>
            <a:r>
              <a:rPr lang="en-GB" sz="1600" b="1" dirty="0">
                <a:ea typeface="Calibri" panose="020F0502020204030204" pitchFamily="34" charset="0"/>
                <a:cs typeface="Times New Roman" panose="02020603050405020304" pitchFamily="18" charset="0"/>
              </a:rPr>
              <a:t>2</a:t>
            </a:r>
            <a:r>
              <a:rPr lang="en-GB" sz="1600" b="1" baseline="30000" dirty="0">
                <a:ea typeface="Calibri" panose="020F0502020204030204" pitchFamily="34" charset="0"/>
                <a:cs typeface="Times New Roman" panose="02020603050405020304" pitchFamily="18" charset="0"/>
              </a:rPr>
              <a:t>nd</a:t>
            </a:r>
            <a:r>
              <a:rPr lang="en-GB" sz="1600" b="1" dirty="0">
                <a:ea typeface="Calibri" panose="020F0502020204030204" pitchFamily="34" charset="0"/>
                <a:cs typeface="Times New Roman" panose="02020603050405020304" pitchFamily="18" charset="0"/>
              </a:rPr>
              <a:t>-3</a:t>
            </a:r>
            <a:r>
              <a:rPr lang="en-GB" sz="1600" b="1" baseline="30000" dirty="0">
                <a:ea typeface="Calibri" panose="020F0502020204030204" pitchFamily="34" charset="0"/>
                <a:cs typeface="Times New Roman" panose="02020603050405020304" pitchFamily="18" charset="0"/>
              </a:rPr>
              <a:t>rd</a:t>
            </a:r>
            <a:r>
              <a:rPr lang="en-GB" sz="1600" dirty="0">
                <a:ea typeface="Calibri" panose="020F0502020204030204" pitchFamily="34" charset="0"/>
                <a:cs typeface="Times New Roman" panose="02020603050405020304" pitchFamily="18" charset="0"/>
              </a:rPr>
              <a:t> </a:t>
            </a:r>
            <a:r>
              <a:rPr lang="en-GB" sz="1600" b="1" dirty="0">
                <a:ea typeface="Calibri" panose="020F0502020204030204" pitchFamily="34" charset="0"/>
                <a:cs typeface="Times New Roman" panose="02020603050405020304" pitchFamily="18" charset="0"/>
              </a:rPr>
              <a:t>centuries</a:t>
            </a:r>
            <a:r>
              <a:rPr lang="en-GB" sz="1600" dirty="0">
                <a:ea typeface="Calibri" panose="020F0502020204030204" pitchFamily="34" charset="0"/>
                <a:cs typeface="Times New Roman" panose="02020603050405020304" pitchFamily="18" charset="0"/>
              </a:rPr>
              <a:t>. Various </a:t>
            </a:r>
            <a:r>
              <a:rPr lang="en-GB" sz="1600" b="1" dirty="0" err="1">
                <a:ea typeface="Calibri" panose="020F0502020204030204" pitchFamily="34" charset="0"/>
                <a:cs typeface="Times New Roman" panose="02020603050405020304" pitchFamily="18" charset="0"/>
              </a:rPr>
              <a:t>artifacts</a:t>
            </a:r>
            <a:r>
              <a:rPr lang="en-GB" sz="1600" dirty="0">
                <a:ea typeface="Calibri" panose="020F0502020204030204" pitchFamily="34" charset="0"/>
                <a:cs typeface="Times New Roman" panose="02020603050405020304" pitchFamily="18" charset="0"/>
              </a:rPr>
              <a:t> have been discovered during archaeological excavations in historic </a:t>
            </a:r>
            <a:r>
              <a:rPr lang="en-GB" sz="1600" b="1" dirty="0" err="1">
                <a:ea typeface="Calibri" panose="020F0502020204030204" pitchFamily="34" charset="0"/>
                <a:cs typeface="Times New Roman" panose="02020603050405020304" pitchFamily="18" charset="0"/>
              </a:rPr>
              <a:t>Pityus</a:t>
            </a:r>
            <a:r>
              <a:rPr lang="en-GB" sz="1600" dirty="0">
                <a:ea typeface="Calibri" panose="020F0502020204030204" pitchFamily="34" charset="0"/>
                <a:cs typeface="Times New Roman" panose="02020603050405020304" pitchFamily="18" charset="0"/>
              </a:rPr>
              <a:t>, (</a:t>
            </a:r>
            <a:r>
              <a:rPr lang="en-GB" sz="1600" b="1" dirty="0">
                <a:ea typeface="Calibri" panose="020F0502020204030204" pitchFamily="34" charset="0"/>
                <a:cs typeface="Times New Roman" panose="02020603050405020304" pitchFamily="18" charset="0"/>
              </a:rPr>
              <a:t>Modern</a:t>
            </a:r>
            <a:r>
              <a:rPr lang="en-GB" sz="1600" dirty="0">
                <a:ea typeface="Calibri" panose="020F0502020204030204" pitchFamily="34" charset="0"/>
                <a:cs typeface="Times New Roman" panose="02020603050405020304" pitchFamily="18" charset="0"/>
              </a:rPr>
              <a:t> </a:t>
            </a:r>
            <a:r>
              <a:rPr lang="en-GB" sz="1600" b="1" dirty="0" err="1">
                <a:ea typeface="Calibri" panose="020F0502020204030204" pitchFamily="34" charset="0"/>
                <a:cs typeface="Times New Roman" panose="02020603050405020304" pitchFamily="18" charset="0"/>
              </a:rPr>
              <a:t>Bichvinta</a:t>
            </a:r>
            <a:r>
              <a:rPr lang="en-GB" sz="1600" dirty="0">
                <a:ea typeface="Calibri" panose="020F0502020204030204" pitchFamily="34" charset="0"/>
                <a:cs typeface="Times New Roman" panose="02020603050405020304" pitchFamily="18" charset="0"/>
              </a:rPr>
              <a:t>, </a:t>
            </a:r>
            <a:r>
              <a:rPr lang="en-GB" sz="1600" b="1" dirty="0" err="1">
                <a:ea typeface="Calibri" panose="020F0502020204030204" pitchFamily="34" charset="0"/>
                <a:cs typeface="Times New Roman" panose="02020603050405020304" pitchFamily="18" charset="0"/>
              </a:rPr>
              <a:t>Pitsunda</a:t>
            </a:r>
            <a:r>
              <a:rPr lang="en-GB" sz="1600" dirty="0">
                <a:ea typeface="Calibri" panose="020F0502020204030204" pitchFamily="34" charset="0"/>
                <a:cs typeface="Times New Roman" panose="02020603050405020304" pitchFamily="18" charset="0"/>
              </a:rPr>
              <a:t> – </a:t>
            </a:r>
            <a:r>
              <a:rPr lang="en-GB" sz="1600" b="1" dirty="0">
                <a:ea typeface="Calibri" panose="020F0502020204030204" pitchFamily="34" charset="0"/>
                <a:cs typeface="Times New Roman" panose="02020603050405020304" pitchFamily="18" charset="0"/>
              </a:rPr>
              <a:t>west</a:t>
            </a:r>
            <a:r>
              <a:rPr lang="en-GB" sz="1600" dirty="0">
                <a:ea typeface="Calibri" panose="020F0502020204030204" pitchFamily="34" charset="0"/>
                <a:cs typeface="Times New Roman" panose="02020603050405020304" pitchFamily="18" charset="0"/>
              </a:rPr>
              <a:t> </a:t>
            </a:r>
            <a:r>
              <a:rPr lang="en-GB" sz="1600" b="1" dirty="0">
                <a:ea typeface="Calibri" panose="020F0502020204030204" pitchFamily="34" charset="0"/>
                <a:cs typeface="Times New Roman" panose="02020603050405020304" pitchFamily="18" charset="0"/>
              </a:rPr>
              <a:t>Georgia</a:t>
            </a:r>
            <a:r>
              <a:rPr lang="en-GB" sz="1600" dirty="0">
                <a:ea typeface="Calibri" panose="020F0502020204030204" pitchFamily="34" charset="0"/>
                <a:cs typeface="Times New Roman" panose="02020603050405020304" pitchFamily="18" charset="0"/>
              </a:rPr>
              <a:t>, </a:t>
            </a:r>
            <a:r>
              <a:rPr lang="en-GB" sz="1600" b="1" dirty="0">
                <a:ea typeface="Calibri" panose="020F0502020204030204" pitchFamily="34" charset="0"/>
                <a:cs typeface="Times New Roman" panose="02020603050405020304" pitchFamily="18" charset="0"/>
              </a:rPr>
              <a:t>in the region of </a:t>
            </a:r>
            <a:r>
              <a:rPr lang="en-GB" sz="1600" b="1" dirty="0" err="1">
                <a:ea typeface="Calibri" panose="020F0502020204030204" pitchFamily="34" charset="0"/>
                <a:cs typeface="Times New Roman" panose="02020603050405020304" pitchFamily="18" charset="0"/>
              </a:rPr>
              <a:t>Apkhazia</a:t>
            </a:r>
            <a:r>
              <a:rPr lang="en-GB" sz="1600" b="1" dirty="0">
                <a:ea typeface="Calibri" panose="020F0502020204030204" pitchFamily="34" charset="0"/>
                <a:cs typeface="Times New Roman" panose="02020603050405020304" pitchFamily="18" charset="0"/>
              </a:rPr>
              <a:t>, occupied by the Russian Federation</a:t>
            </a:r>
            <a:r>
              <a:rPr lang="en-GB" sz="1600" dirty="0">
                <a:ea typeface="Calibri" panose="020F0502020204030204" pitchFamily="34" charset="0"/>
                <a:cs typeface="Times New Roman" panose="02020603050405020304" pitchFamily="18" charset="0"/>
              </a:rPr>
              <a:t>). Those artefacts include an </a:t>
            </a:r>
            <a:r>
              <a:rPr lang="en-GB" sz="1600" b="1" dirty="0">
                <a:ea typeface="Calibri" panose="020F0502020204030204" pitchFamily="34" charset="0"/>
                <a:cs typeface="Times New Roman" panose="02020603050405020304" pitchFamily="18" charset="0"/>
              </a:rPr>
              <a:t>iron</a:t>
            </a:r>
            <a:r>
              <a:rPr lang="en-GB" sz="1600" dirty="0">
                <a:ea typeface="Calibri" panose="020F0502020204030204" pitchFamily="34" charset="0"/>
                <a:cs typeface="Times New Roman" panose="02020603050405020304" pitchFamily="18" charset="0"/>
              </a:rPr>
              <a:t> </a:t>
            </a:r>
            <a:r>
              <a:rPr lang="en-GB" sz="1600" b="1" dirty="0">
                <a:ea typeface="Calibri" panose="020F0502020204030204" pitchFamily="34" charset="0"/>
                <a:cs typeface="Times New Roman" panose="02020603050405020304" pitchFamily="18" charset="0"/>
              </a:rPr>
              <a:t>cross</a:t>
            </a:r>
            <a:r>
              <a:rPr lang="en-GB" sz="1600" dirty="0">
                <a:ea typeface="Calibri" panose="020F0502020204030204" pitchFamily="34" charset="0"/>
                <a:cs typeface="Times New Roman" panose="02020603050405020304" pitchFamily="18" charset="0"/>
              </a:rPr>
              <a:t>, hidden in a </a:t>
            </a:r>
            <a:r>
              <a:rPr lang="en-GB" sz="1600" b="1" dirty="0">
                <a:ea typeface="Calibri" panose="020F0502020204030204" pitchFamily="34" charset="0"/>
                <a:cs typeface="Times New Roman" panose="02020603050405020304" pitchFamily="18" charset="0"/>
              </a:rPr>
              <a:t>Stone</a:t>
            </a:r>
            <a:r>
              <a:rPr lang="en-GB" sz="1600" dirty="0">
                <a:ea typeface="Calibri" panose="020F0502020204030204" pitchFamily="34" charset="0"/>
                <a:cs typeface="Times New Roman" panose="02020603050405020304" pitchFamily="18" charset="0"/>
              </a:rPr>
              <a:t> </a:t>
            </a:r>
            <a:r>
              <a:rPr lang="en-GB" sz="1600" b="1" dirty="0">
                <a:ea typeface="Calibri" panose="020F0502020204030204" pitchFamily="34" charset="0"/>
                <a:cs typeface="Times New Roman" panose="02020603050405020304" pitchFamily="18" charset="0"/>
              </a:rPr>
              <a:t>stele</a:t>
            </a:r>
            <a:r>
              <a:rPr lang="en-GB" sz="1600" dirty="0">
                <a:ea typeface="Calibri" panose="020F0502020204030204" pitchFamily="34" charset="0"/>
                <a:cs typeface="Times New Roman" panose="02020603050405020304" pitchFamily="18" charset="0"/>
              </a:rPr>
              <a:t>, dated </a:t>
            </a:r>
            <a:r>
              <a:rPr lang="en-GB" sz="1600" b="1" dirty="0">
                <a:ea typeface="Calibri" panose="020F0502020204030204" pitchFamily="34" charset="0"/>
                <a:cs typeface="Times New Roman" panose="02020603050405020304" pitchFamily="18" charset="0"/>
              </a:rPr>
              <a:t>3</a:t>
            </a:r>
            <a:r>
              <a:rPr lang="en-GB" sz="1600" b="1" baseline="30000" dirty="0">
                <a:ea typeface="Calibri" panose="020F0502020204030204" pitchFamily="34" charset="0"/>
                <a:cs typeface="Times New Roman" panose="02020603050405020304" pitchFamily="18" charset="0"/>
              </a:rPr>
              <a:t>rd</a:t>
            </a:r>
            <a:r>
              <a:rPr lang="en-GB" sz="1600" b="1" dirty="0">
                <a:ea typeface="Calibri" panose="020F0502020204030204" pitchFamily="34" charset="0"/>
                <a:cs typeface="Times New Roman" panose="02020603050405020304" pitchFamily="18" charset="0"/>
              </a:rPr>
              <a:t> c AD</a:t>
            </a:r>
            <a:r>
              <a:rPr lang="en-GB" sz="1600" dirty="0">
                <a:ea typeface="Calibri" panose="020F0502020204030204" pitchFamily="34" charset="0"/>
                <a:cs typeface="Times New Roman" panose="02020603050405020304" pitchFamily="18" charset="0"/>
              </a:rPr>
              <a:t>. In addition, some </a:t>
            </a:r>
            <a:r>
              <a:rPr lang="en-GB" sz="1600" b="1" dirty="0" err="1">
                <a:ea typeface="Calibri" panose="020F0502020204030204" pitchFamily="34" charset="0"/>
                <a:cs typeface="Times New Roman" panose="02020603050405020304" pitchFamily="18" charset="0"/>
              </a:rPr>
              <a:t>artifacts</a:t>
            </a:r>
            <a:r>
              <a:rPr lang="en-GB" sz="1600" dirty="0">
                <a:ea typeface="Calibri" panose="020F0502020204030204" pitchFamily="34" charset="0"/>
                <a:cs typeface="Times New Roman" panose="02020603050405020304" pitchFamily="18" charset="0"/>
              </a:rPr>
              <a:t> with </a:t>
            </a:r>
            <a:r>
              <a:rPr lang="en-GB" sz="1600" b="1" dirty="0">
                <a:ea typeface="Calibri" panose="020F0502020204030204" pitchFamily="34" charset="0"/>
                <a:cs typeface="Times New Roman" panose="02020603050405020304" pitchFamily="18" charset="0"/>
              </a:rPr>
              <a:t>Christian</a:t>
            </a:r>
            <a:r>
              <a:rPr lang="en-GB" sz="1600" dirty="0">
                <a:ea typeface="Calibri" panose="020F0502020204030204" pitchFamily="34" charset="0"/>
                <a:cs typeface="Times New Roman" panose="02020603050405020304" pitchFamily="18" charset="0"/>
              </a:rPr>
              <a:t> </a:t>
            </a:r>
            <a:r>
              <a:rPr lang="en-GB" sz="1600" b="1" dirty="0">
                <a:ea typeface="Calibri" panose="020F0502020204030204" pitchFamily="34" charset="0"/>
                <a:cs typeface="Times New Roman" panose="02020603050405020304" pitchFamily="18" charset="0"/>
              </a:rPr>
              <a:t>symbols</a:t>
            </a:r>
            <a:r>
              <a:rPr lang="en-GB" sz="1600" dirty="0">
                <a:ea typeface="Calibri" panose="020F0502020204030204" pitchFamily="34" charset="0"/>
                <a:cs typeface="Times New Roman" panose="02020603050405020304" pitchFamily="18" charset="0"/>
              </a:rPr>
              <a:t> (</a:t>
            </a:r>
            <a:r>
              <a:rPr lang="en-GB" sz="1600" b="1" dirty="0">
                <a:ea typeface="Calibri" panose="020F0502020204030204" pitchFamily="34" charset="0"/>
                <a:cs typeface="Times New Roman" panose="02020603050405020304" pitchFamily="18" charset="0"/>
              </a:rPr>
              <a:t>fish</a:t>
            </a:r>
            <a:r>
              <a:rPr lang="en-GB" sz="1600" dirty="0">
                <a:ea typeface="Calibri" panose="020F0502020204030204" pitchFamily="34" charset="0"/>
                <a:cs typeface="Times New Roman" panose="02020603050405020304" pitchFamily="18" charset="0"/>
              </a:rPr>
              <a:t>, </a:t>
            </a:r>
            <a:r>
              <a:rPr lang="en-GB" sz="1600" b="1" dirty="0">
                <a:ea typeface="Calibri" panose="020F0502020204030204" pitchFamily="34" charset="0"/>
                <a:cs typeface="Times New Roman" panose="02020603050405020304" pitchFamily="18" charset="0"/>
              </a:rPr>
              <a:t>peacock</a:t>
            </a:r>
            <a:r>
              <a:rPr lang="en-GB" sz="1600" dirty="0">
                <a:ea typeface="Calibri" panose="020F0502020204030204" pitchFamily="34" charset="0"/>
                <a:cs typeface="Times New Roman" panose="02020603050405020304" pitchFamily="18" charset="0"/>
              </a:rPr>
              <a:t> etc.) have been discovered during excavation at </a:t>
            </a:r>
            <a:r>
              <a:rPr lang="en-GB" sz="1600" b="1" dirty="0" err="1">
                <a:ea typeface="Calibri" panose="020F0502020204030204" pitchFamily="34" charset="0"/>
                <a:cs typeface="Times New Roman" panose="02020603050405020304" pitchFamily="18" charset="0"/>
              </a:rPr>
              <a:t>Gonio-Aphsaros</a:t>
            </a:r>
            <a:r>
              <a:rPr lang="en-GB" sz="1600" dirty="0">
                <a:ea typeface="Calibri" panose="020F0502020204030204" pitchFamily="34" charset="0"/>
                <a:cs typeface="Times New Roman" panose="02020603050405020304" pitchFamily="18" charset="0"/>
              </a:rPr>
              <a:t> and </a:t>
            </a:r>
            <a:r>
              <a:rPr lang="en-GB" sz="1600" b="1" dirty="0">
                <a:ea typeface="Calibri" panose="020F0502020204030204" pitchFamily="34" charset="0"/>
                <a:cs typeface="Times New Roman" panose="02020603050405020304" pitchFamily="18" charset="0"/>
              </a:rPr>
              <a:t>Petra-</a:t>
            </a:r>
            <a:r>
              <a:rPr lang="en-GB" sz="1600" b="1" dirty="0" err="1">
                <a:ea typeface="Calibri" panose="020F0502020204030204" pitchFamily="34" charset="0"/>
                <a:cs typeface="Times New Roman" panose="02020603050405020304" pitchFamily="18" charset="0"/>
              </a:rPr>
              <a:t>Tsikhisdziri</a:t>
            </a:r>
            <a:r>
              <a:rPr lang="en-GB" sz="1600" dirty="0">
                <a:ea typeface="Calibri" panose="020F0502020204030204" pitchFamily="34" charset="0"/>
                <a:cs typeface="Times New Roman" panose="02020603050405020304" pitchFamily="18" charset="0"/>
              </a:rPr>
              <a:t>.</a:t>
            </a:r>
            <a:endParaRPr lang="en-US" sz="1600" dirty="0">
              <a:effectLst/>
              <a:ea typeface="Calibri" panose="020F0502020204030204" pitchFamily="34" charset="0"/>
              <a:cs typeface="Times New Roman" panose="02020603050405020304" pitchFamily="18" charset="0"/>
            </a:endParaRPr>
          </a:p>
        </p:txBody>
      </p:sp>
      <p:pic>
        <p:nvPicPr>
          <p:cNvPr id="5" name="Picture 4"/>
          <p:cNvPicPr>
            <a:picLocks noChangeAspect="1"/>
          </p:cNvPicPr>
          <p:nvPr/>
        </p:nvPicPr>
        <p:blipFill rotWithShape="1">
          <a:blip r:embed="rId2">
            <a:extLst>
              <a:ext uri="{28A0092B-C50C-407E-A947-70E740481C1C}">
                <a14:useLocalDpi xmlns:a14="http://schemas.microsoft.com/office/drawing/2010/main" val="0"/>
              </a:ext>
            </a:extLst>
          </a:blip>
          <a:srcRect l="1625" t="36923" r="7182"/>
          <a:stretch/>
        </p:blipFill>
        <p:spPr>
          <a:xfrm>
            <a:off x="2492701" y="861646"/>
            <a:ext cx="4475285" cy="5714999"/>
          </a:xfrm>
          <a:prstGeom prst="rect">
            <a:avLst/>
          </a:prstGeom>
        </p:spPr>
      </p:pic>
      <p:pic>
        <p:nvPicPr>
          <p:cNvPr id="6" name="Picture 5"/>
          <p:cNvPicPr>
            <a:picLocks noChangeAspect="1"/>
          </p:cNvPicPr>
          <p:nvPr/>
        </p:nvPicPr>
        <p:blipFill rotWithShape="1">
          <a:blip r:embed="rId2">
            <a:extLst>
              <a:ext uri="{28A0092B-C50C-407E-A947-70E740481C1C}">
                <a14:useLocalDpi xmlns:a14="http://schemas.microsoft.com/office/drawing/2010/main" val="0"/>
              </a:ext>
            </a:extLst>
          </a:blip>
          <a:srcRect l="28970" r="24638" b="62308"/>
          <a:stretch/>
        </p:blipFill>
        <p:spPr>
          <a:xfrm>
            <a:off x="386862" y="1675832"/>
            <a:ext cx="1889748" cy="2834622"/>
          </a:xfrm>
          <a:prstGeom prst="rect">
            <a:avLst/>
          </a:prstGeom>
        </p:spPr>
      </p:pic>
    </p:spTree>
    <p:extLst>
      <p:ext uri="{BB962C8B-B14F-4D97-AF65-F5344CB8AC3E}">
        <p14:creationId xmlns:p14="http://schemas.microsoft.com/office/powerpoint/2010/main" val="207363852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D0625763-CC49-42D3-9A38-363626DEC7E7}"/>
              </a:ext>
            </a:extLst>
          </p:cNvPr>
          <p:cNvSpPr txBox="1"/>
          <p:nvPr/>
        </p:nvSpPr>
        <p:spPr>
          <a:xfrm>
            <a:off x="0" y="243840"/>
            <a:ext cx="12192000" cy="369332"/>
          </a:xfrm>
          <a:prstGeom prst="rect">
            <a:avLst/>
          </a:prstGeom>
          <a:noFill/>
        </p:spPr>
        <p:txBody>
          <a:bodyPr wrap="square" rtlCol="0">
            <a:spAutoFit/>
          </a:bodyPr>
          <a:lstStyle/>
          <a:p>
            <a:pPr algn="ctr"/>
            <a:r>
              <a:rPr lang="en-US" b="1" dirty="0">
                <a:latin typeface="Arial" panose="020B0604020202020204" pitchFamily="34" charset="0"/>
                <a:cs typeface="Arial" panose="020B0604020202020204" pitchFamily="34" charset="0"/>
              </a:rPr>
              <a:t>Earliest (beginning of 4</a:t>
            </a:r>
            <a:r>
              <a:rPr lang="en-US" b="1" baseline="30000" dirty="0">
                <a:latin typeface="Arial" panose="020B0604020202020204" pitchFamily="34" charset="0"/>
                <a:cs typeface="Arial" panose="020B0604020202020204" pitchFamily="34" charset="0"/>
              </a:rPr>
              <a:t>th</a:t>
            </a:r>
            <a:r>
              <a:rPr lang="en-US" b="1" dirty="0">
                <a:latin typeface="Arial" panose="020B0604020202020204" pitchFamily="34" charset="0"/>
                <a:cs typeface="Arial" panose="020B0604020202020204" pitchFamily="34" charset="0"/>
              </a:rPr>
              <a:t> century) hall churches from </a:t>
            </a:r>
            <a:r>
              <a:rPr lang="en-US" b="1" dirty="0" err="1">
                <a:latin typeface="Arial" panose="020B0604020202020204" pitchFamily="34" charset="0"/>
                <a:cs typeface="Arial" panose="020B0604020202020204" pitchFamily="34" charset="0"/>
              </a:rPr>
              <a:t>Bichvinta-Pityus</a:t>
            </a:r>
            <a:r>
              <a:rPr lang="en-US" b="1" dirty="0">
                <a:latin typeface="Arial" panose="020B0604020202020204" pitchFamily="34" charset="0"/>
                <a:cs typeface="Arial" panose="020B0604020202020204" pitchFamily="34" charset="0"/>
              </a:rPr>
              <a:t> (A) and </a:t>
            </a:r>
            <a:r>
              <a:rPr lang="en-US" b="1" dirty="0" err="1">
                <a:latin typeface="Arial" panose="020B0604020202020204" pitchFamily="34" charset="0"/>
                <a:cs typeface="Arial" panose="020B0604020202020204" pitchFamily="34" charset="0"/>
              </a:rPr>
              <a:t>Nokalakevi-Archaeopolis</a:t>
            </a:r>
            <a:r>
              <a:rPr lang="en-US" b="1" dirty="0">
                <a:latin typeface="Arial" panose="020B0604020202020204" pitchFamily="34" charset="0"/>
                <a:cs typeface="Arial" panose="020B0604020202020204" pitchFamily="34" charset="0"/>
              </a:rPr>
              <a:t> (B)</a:t>
            </a:r>
            <a:endParaRPr lang="ru-RU" b="1" dirty="0">
              <a:latin typeface="Arial" panose="020B0604020202020204" pitchFamily="34" charset="0"/>
              <a:cs typeface="Arial" panose="020B0604020202020204" pitchFamily="34" charset="0"/>
            </a:endParaRPr>
          </a:p>
        </p:txBody>
      </p:sp>
      <p:pic>
        <p:nvPicPr>
          <p:cNvPr id="4" name="Picture 3">
            <a:extLst>
              <a:ext uri="{FF2B5EF4-FFF2-40B4-BE49-F238E27FC236}">
                <a16:creationId xmlns:a16="http://schemas.microsoft.com/office/drawing/2014/main" id="{0FC1067A-608F-472B-BF06-582334AB8DC5}"/>
              </a:ext>
            </a:extLst>
          </p:cNvPr>
          <p:cNvPicPr>
            <a:picLocks noChangeAspect="1"/>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5423276" y="729675"/>
            <a:ext cx="6546098" cy="6214050"/>
          </a:xfrm>
          <a:prstGeom prst="rect">
            <a:avLst/>
          </a:prstGeom>
        </p:spPr>
      </p:pic>
      <p:sp>
        <p:nvSpPr>
          <p:cNvPr id="3" name="Rectangle 2"/>
          <p:cNvSpPr/>
          <p:nvPr/>
        </p:nvSpPr>
        <p:spPr>
          <a:xfrm>
            <a:off x="171450" y="1303447"/>
            <a:ext cx="5629275" cy="4776692"/>
          </a:xfrm>
          <a:prstGeom prst="rect">
            <a:avLst/>
          </a:prstGeom>
        </p:spPr>
        <p:txBody>
          <a:bodyPr wrap="square">
            <a:spAutoFit/>
          </a:bodyPr>
          <a:lstStyle/>
          <a:p>
            <a:pPr algn="just">
              <a:lnSpc>
                <a:spcPct val="115000"/>
              </a:lnSpc>
              <a:spcAft>
                <a:spcPts val="600"/>
              </a:spcAft>
            </a:pPr>
            <a:r>
              <a:rPr lang="en-GB" sz="1600" b="1" dirty="0">
                <a:solidFill>
                  <a:srgbClr val="252525"/>
                </a:solidFill>
                <a:ea typeface="Calibri" panose="020F0502020204030204" pitchFamily="34" charset="0"/>
                <a:cs typeface="Times New Roman" panose="02020603050405020304" pitchFamily="18" charset="0"/>
              </a:rPr>
              <a:t>Christianity </a:t>
            </a:r>
            <a:r>
              <a:rPr lang="en-GB" sz="1600" dirty="0">
                <a:solidFill>
                  <a:srgbClr val="252525"/>
                </a:solidFill>
                <a:ea typeface="Calibri" panose="020F0502020204030204" pitchFamily="34" charset="0"/>
                <a:cs typeface="Times New Roman" panose="02020603050405020304" pitchFamily="18" charset="0"/>
              </a:rPr>
              <a:t>was declared the official religion in </a:t>
            </a:r>
            <a:r>
              <a:rPr lang="en-GB" sz="1600" b="1" dirty="0" err="1">
                <a:solidFill>
                  <a:srgbClr val="252525"/>
                </a:solidFill>
                <a:ea typeface="Calibri" panose="020F0502020204030204" pitchFamily="34" charset="0"/>
                <a:cs typeface="Times New Roman" panose="02020603050405020304" pitchFamily="18" charset="0"/>
              </a:rPr>
              <a:t>Lazica</a:t>
            </a:r>
            <a:r>
              <a:rPr lang="en-GB" sz="1600" b="1" dirty="0">
                <a:solidFill>
                  <a:srgbClr val="252525"/>
                </a:solidFill>
                <a:ea typeface="Calibri" panose="020F0502020204030204" pitchFamily="34" charset="0"/>
                <a:cs typeface="Times New Roman" panose="02020603050405020304" pitchFamily="18" charset="0"/>
              </a:rPr>
              <a:t> </a:t>
            </a:r>
            <a:r>
              <a:rPr lang="en-GB" sz="1600" dirty="0">
                <a:solidFill>
                  <a:srgbClr val="252525"/>
                </a:solidFill>
                <a:ea typeface="Calibri" panose="020F0502020204030204" pitchFamily="34" charset="0"/>
                <a:cs typeface="Times New Roman" panose="02020603050405020304" pitchFamily="18" charset="0"/>
              </a:rPr>
              <a:t>in the first half of the </a:t>
            </a:r>
            <a:r>
              <a:rPr lang="en-GB" sz="1600" b="1" dirty="0">
                <a:solidFill>
                  <a:srgbClr val="252525"/>
                </a:solidFill>
                <a:ea typeface="Calibri" panose="020F0502020204030204" pitchFamily="34" charset="0"/>
                <a:cs typeface="Times New Roman" panose="02020603050405020304" pitchFamily="18" charset="0"/>
              </a:rPr>
              <a:t>4</a:t>
            </a:r>
            <a:r>
              <a:rPr lang="en-GB" sz="1600" b="1" baseline="30000" dirty="0">
                <a:solidFill>
                  <a:srgbClr val="252525"/>
                </a:solidFill>
                <a:ea typeface="Calibri" panose="020F0502020204030204" pitchFamily="34" charset="0"/>
                <a:cs typeface="Times New Roman" panose="02020603050405020304" pitchFamily="18" charset="0"/>
              </a:rPr>
              <a:t>th</a:t>
            </a:r>
            <a:r>
              <a:rPr lang="en-GB" sz="1600" b="1" dirty="0">
                <a:solidFill>
                  <a:srgbClr val="252525"/>
                </a:solidFill>
                <a:ea typeface="Calibri" panose="020F0502020204030204" pitchFamily="34" charset="0"/>
                <a:cs typeface="Times New Roman" panose="02020603050405020304" pitchFamily="18" charset="0"/>
              </a:rPr>
              <a:t> century</a:t>
            </a:r>
            <a:r>
              <a:rPr lang="en-GB" sz="1600" dirty="0">
                <a:solidFill>
                  <a:srgbClr val="252525"/>
                </a:solidFill>
                <a:ea typeface="Calibri" panose="020F0502020204030204" pitchFamily="34" charset="0"/>
                <a:cs typeface="Times New Roman" panose="02020603050405020304" pitchFamily="18" charset="0"/>
              </a:rPr>
              <a:t>. According to the 4</a:t>
            </a:r>
            <a:r>
              <a:rPr lang="en-GB" sz="1600" baseline="30000" dirty="0">
                <a:solidFill>
                  <a:srgbClr val="252525"/>
                </a:solidFill>
                <a:ea typeface="Calibri" panose="020F0502020204030204" pitchFamily="34" charset="0"/>
                <a:cs typeface="Times New Roman" panose="02020603050405020304" pitchFamily="18" charset="0"/>
              </a:rPr>
              <a:t>th</a:t>
            </a:r>
            <a:r>
              <a:rPr lang="en-GB" sz="1600" dirty="0">
                <a:solidFill>
                  <a:srgbClr val="252525"/>
                </a:solidFill>
                <a:ea typeface="Calibri" panose="020F0502020204030204" pitchFamily="34" charset="0"/>
                <a:cs typeface="Times New Roman" panose="02020603050405020304" pitchFamily="18" charset="0"/>
              </a:rPr>
              <a:t> century bishop </a:t>
            </a:r>
            <a:r>
              <a:rPr lang="en-GB" sz="1600" b="1" dirty="0" err="1">
                <a:solidFill>
                  <a:srgbClr val="252525"/>
                </a:solidFill>
                <a:ea typeface="Calibri" panose="020F0502020204030204" pitchFamily="34" charset="0"/>
                <a:cs typeface="Times New Roman" panose="02020603050405020304" pitchFamily="18" charset="0"/>
              </a:rPr>
              <a:t>Gelasius</a:t>
            </a:r>
            <a:r>
              <a:rPr lang="en-GB" sz="1600" b="1" dirty="0">
                <a:solidFill>
                  <a:srgbClr val="252525"/>
                </a:solidFill>
                <a:ea typeface="Calibri" panose="020F0502020204030204" pitchFamily="34" charset="0"/>
                <a:cs typeface="Times New Roman" panose="02020603050405020304" pitchFamily="18" charset="0"/>
              </a:rPr>
              <a:t> of Caesarea </a:t>
            </a:r>
            <a:r>
              <a:rPr lang="en-GB" sz="1600" dirty="0">
                <a:solidFill>
                  <a:srgbClr val="252525"/>
                </a:solidFill>
                <a:ea typeface="Calibri" panose="020F0502020204030204" pitchFamily="34" charset="0"/>
                <a:cs typeface="Times New Roman" panose="02020603050405020304" pitchFamily="18" charset="0"/>
              </a:rPr>
              <a:t>in the period of the reign of </a:t>
            </a:r>
            <a:r>
              <a:rPr lang="en-GB" sz="1600" b="1" dirty="0">
                <a:solidFill>
                  <a:srgbClr val="252525"/>
                </a:solidFill>
                <a:ea typeface="Calibri" panose="020F0502020204030204" pitchFamily="34" charset="0"/>
                <a:cs typeface="Times New Roman" panose="02020603050405020304" pitchFamily="18" charset="0"/>
              </a:rPr>
              <a:t>Constantine the Great (306-337)</a:t>
            </a:r>
            <a:r>
              <a:rPr lang="en-GB" sz="1600" dirty="0">
                <a:solidFill>
                  <a:srgbClr val="252525"/>
                </a:solidFill>
                <a:ea typeface="Calibri" panose="020F0502020204030204" pitchFamily="34" charset="0"/>
                <a:cs typeface="Times New Roman" panose="02020603050405020304" pitchFamily="18" charset="0"/>
              </a:rPr>
              <a:t>, the </a:t>
            </a:r>
            <a:r>
              <a:rPr lang="en-GB" sz="1600" b="1" dirty="0" err="1">
                <a:solidFill>
                  <a:srgbClr val="252525"/>
                </a:solidFill>
                <a:ea typeface="Calibri" panose="020F0502020204030204" pitchFamily="34" charset="0"/>
                <a:cs typeface="Times New Roman" panose="02020603050405020304" pitchFamily="18" charset="0"/>
              </a:rPr>
              <a:t>Lazs</a:t>
            </a:r>
            <a:r>
              <a:rPr lang="en-GB" sz="1600" b="1" dirty="0">
                <a:solidFill>
                  <a:srgbClr val="252525"/>
                </a:solidFill>
                <a:ea typeface="Calibri" panose="020F0502020204030204" pitchFamily="34" charset="0"/>
                <a:cs typeface="Times New Roman" panose="02020603050405020304" pitchFamily="18" charset="0"/>
              </a:rPr>
              <a:t> </a:t>
            </a:r>
            <a:r>
              <a:rPr lang="en-GB" sz="1600" dirty="0">
                <a:solidFill>
                  <a:srgbClr val="252525"/>
                </a:solidFill>
                <a:ea typeface="Calibri" panose="020F0502020204030204" pitchFamily="34" charset="0"/>
                <a:cs typeface="Times New Roman" panose="02020603050405020304" pitchFamily="18" charset="0"/>
              </a:rPr>
              <a:t>and </a:t>
            </a:r>
            <a:r>
              <a:rPr lang="en-GB" sz="1600" b="1" dirty="0">
                <a:solidFill>
                  <a:srgbClr val="252525"/>
                </a:solidFill>
                <a:ea typeface="Calibri" panose="020F0502020204030204" pitchFamily="34" charset="0"/>
                <a:cs typeface="Times New Roman" panose="02020603050405020304" pitchFamily="18" charset="0"/>
              </a:rPr>
              <a:t>Iberians </a:t>
            </a:r>
            <a:r>
              <a:rPr lang="en-GB" sz="1600" dirty="0">
                <a:solidFill>
                  <a:srgbClr val="252525"/>
                </a:solidFill>
                <a:ea typeface="Calibri" panose="020F0502020204030204" pitchFamily="34" charset="0"/>
                <a:cs typeface="Times New Roman" panose="02020603050405020304" pitchFamily="18" charset="0"/>
              </a:rPr>
              <a:t>were converted to </a:t>
            </a:r>
            <a:r>
              <a:rPr lang="en-GB" sz="1600" b="1" dirty="0">
                <a:solidFill>
                  <a:srgbClr val="252525"/>
                </a:solidFill>
                <a:ea typeface="Calibri" panose="020F0502020204030204" pitchFamily="34" charset="0"/>
                <a:cs typeface="Times New Roman" panose="02020603050405020304" pitchFamily="18" charset="0"/>
              </a:rPr>
              <a:t>Christianity</a:t>
            </a:r>
            <a:r>
              <a:rPr lang="en-GB" sz="1600" dirty="0">
                <a:solidFill>
                  <a:srgbClr val="252525"/>
                </a:solidFill>
                <a:ea typeface="Calibri" panose="020F0502020204030204" pitchFamily="34" charset="0"/>
                <a:cs typeface="Times New Roman" panose="02020603050405020304" pitchFamily="18" charset="0"/>
              </a:rPr>
              <a:t>. Other authors also state that </a:t>
            </a:r>
            <a:r>
              <a:rPr lang="en-GB" sz="1600" b="1" dirty="0">
                <a:solidFill>
                  <a:srgbClr val="252525"/>
                </a:solidFill>
                <a:ea typeface="Calibri" panose="020F0502020204030204" pitchFamily="34" charset="0"/>
                <a:cs typeface="Times New Roman" panose="02020603050405020304" pitchFamily="18" charset="0"/>
              </a:rPr>
              <a:t>Georgian tribes </a:t>
            </a:r>
            <a:r>
              <a:rPr lang="en-GB" sz="1600" dirty="0">
                <a:solidFill>
                  <a:srgbClr val="252525"/>
                </a:solidFill>
                <a:ea typeface="Calibri" panose="020F0502020204030204" pitchFamily="34" charset="0"/>
                <a:cs typeface="Times New Roman" panose="02020603050405020304" pitchFamily="18" charset="0"/>
              </a:rPr>
              <a:t>and states were converted in the same period. Also, it is worth mentioning that </a:t>
            </a:r>
            <a:r>
              <a:rPr lang="en-GB" sz="1600" b="1" dirty="0" err="1">
                <a:ea typeface="Calibri" panose="020F0502020204030204" pitchFamily="34" charset="0"/>
                <a:cs typeface="Times New Roman" panose="02020603050405020304" pitchFamily="18" charset="0"/>
              </a:rPr>
              <a:t>Stratophilus</a:t>
            </a:r>
            <a:r>
              <a:rPr lang="en-GB" sz="1600" dirty="0">
                <a:ea typeface="Calibri" panose="020F0502020204030204" pitchFamily="34" charset="0"/>
                <a:cs typeface="Times New Roman" panose="02020603050405020304" pitchFamily="18" charset="0"/>
              </a:rPr>
              <a:t>, </a:t>
            </a:r>
            <a:r>
              <a:rPr lang="en-GB" sz="1600" b="1" dirty="0">
                <a:ea typeface="Calibri" panose="020F0502020204030204" pitchFamily="34" charset="0"/>
                <a:cs typeface="Times New Roman" panose="02020603050405020304" pitchFamily="18" charset="0"/>
              </a:rPr>
              <a:t>bishop of </a:t>
            </a:r>
            <a:r>
              <a:rPr lang="en-GB" sz="1600" b="1" dirty="0" err="1">
                <a:ea typeface="Calibri" panose="020F0502020204030204" pitchFamily="34" charset="0"/>
                <a:cs typeface="Times New Roman" panose="02020603050405020304" pitchFamily="18" charset="0"/>
              </a:rPr>
              <a:t>Pityus</a:t>
            </a:r>
            <a:r>
              <a:rPr lang="en-GB" sz="1600" dirty="0">
                <a:ea typeface="Calibri" panose="020F0502020204030204" pitchFamily="34" charset="0"/>
                <a:cs typeface="Times New Roman" panose="02020603050405020304" pitchFamily="18" charset="0"/>
              </a:rPr>
              <a:t>, attended The </a:t>
            </a:r>
            <a:r>
              <a:rPr lang="en-GB" sz="1600" b="1" dirty="0">
                <a:ea typeface="Calibri" panose="020F0502020204030204" pitchFamily="34" charset="0"/>
                <a:cs typeface="Times New Roman" panose="02020603050405020304" pitchFamily="18" charset="0"/>
              </a:rPr>
              <a:t>First ecumenical Council of Nicaea in 325</a:t>
            </a:r>
            <a:r>
              <a:rPr lang="en-GB" sz="1600" dirty="0">
                <a:ea typeface="Calibri" panose="020F0502020204030204" pitchFamily="34" charset="0"/>
                <a:cs typeface="Times New Roman" panose="02020603050405020304" pitchFamily="18" charset="0"/>
              </a:rPr>
              <a:t>.</a:t>
            </a:r>
          </a:p>
          <a:p>
            <a:pPr algn="just">
              <a:lnSpc>
                <a:spcPct val="115000"/>
              </a:lnSpc>
              <a:spcAft>
                <a:spcPts val="600"/>
              </a:spcAft>
            </a:pPr>
            <a:endParaRPr lang="en-US" sz="1600" dirty="0">
              <a:ea typeface="Calibri" panose="020F0502020204030204" pitchFamily="34" charset="0"/>
              <a:cs typeface="Times New Roman" panose="02020603050405020304" pitchFamily="18" charset="0"/>
            </a:endParaRPr>
          </a:p>
          <a:p>
            <a:pPr algn="just">
              <a:lnSpc>
                <a:spcPct val="115000"/>
              </a:lnSpc>
              <a:spcAft>
                <a:spcPts val="600"/>
              </a:spcAft>
            </a:pPr>
            <a:r>
              <a:rPr lang="en-GB" sz="1600" dirty="0">
                <a:ea typeface="Calibri" panose="020F0502020204030204" pitchFamily="34" charset="0"/>
                <a:cs typeface="Times New Roman" panose="02020603050405020304" pitchFamily="18" charset="0"/>
              </a:rPr>
              <a:t>Ruins of the hall churches discovered in the main cities of </a:t>
            </a:r>
            <a:r>
              <a:rPr lang="en-GB" sz="1600" b="1" dirty="0" err="1">
                <a:ea typeface="Calibri" panose="020F0502020204030204" pitchFamily="34" charset="0"/>
                <a:cs typeface="Times New Roman" panose="02020603050405020304" pitchFamily="18" charset="0"/>
              </a:rPr>
              <a:t>Lazica</a:t>
            </a:r>
            <a:r>
              <a:rPr lang="en-GB" sz="1600" dirty="0">
                <a:ea typeface="Calibri" panose="020F0502020204030204" pitchFamily="34" charset="0"/>
                <a:cs typeface="Times New Roman" panose="02020603050405020304" pitchFamily="18" charset="0"/>
              </a:rPr>
              <a:t> like </a:t>
            </a:r>
            <a:r>
              <a:rPr lang="en-GB" sz="1600" b="1" dirty="0" err="1">
                <a:ea typeface="Calibri" panose="020F0502020204030204" pitchFamily="34" charset="0"/>
                <a:cs typeface="Times New Roman" panose="02020603050405020304" pitchFamily="18" charset="0"/>
              </a:rPr>
              <a:t>Pityus</a:t>
            </a:r>
            <a:r>
              <a:rPr lang="en-GB" sz="1600" dirty="0">
                <a:ea typeface="Calibri" panose="020F0502020204030204" pitchFamily="34" charset="0"/>
                <a:cs typeface="Times New Roman" panose="02020603050405020304" pitchFamily="18" charset="0"/>
              </a:rPr>
              <a:t> and </a:t>
            </a:r>
            <a:r>
              <a:rPr lang="en-GB" sz="1600" b="1" dirty="0" err="1">
                <a:ea typeface="Calibri" panose="020F0502020204030204" pitchFamily="34" charset="0"/>
                <a:cs typeface="Times New Roman" panose="02020603050405020304" pitchFamily="18" charset="0"/>
              </a:rPr>
              <a:t>Nokalakevi-Archaeopolis</a:t>
            </a:r>
            <a:r>
              <a:rPr lang="en-GB" sz="1600" dirty="0">
                <a:ea typeface="Calibri" panose="020F0502020204030204" pitchFamily="34" charset="0"/>
                <a:cs typeface="Times New Roman" panose="02020603050405020304" pitchFamily="18" charset="0"/>
              </a:rPr>
              <a:t> (The capital city of the state) are dated to the </a:t>
            </a:r>
            <a:r>
              <a:rPr lang="en-GB" sz="1600" b="1" dirty="0">
                <a:ea typeface="Calibri" panose="020F0502020204030204" pitchFamily="34" charset="0"/>
                <a:cs typeface="Times New Roman" panose="02020603050405020304" pitchFamily="18" charset="0"/>
              </a:rPr>
              <a:t>end of the 3</a:t>
            </a:r>
            <a:r>
              <a:rPr lang="en-GB" sz="1600" b="1" baseline="30000" dirty="0">
                <a:ea typeface="Calibri" panose="020F0502020204030204" pitchFamily="34" charset="0"/>
                <a:cs typeface="Times New Roman" panose="02020603050405020304" pitchFamily="18" charset="0"/>
              </a:rPr>
              <a:t>rd</a:t>
            </a:r>
            <a:r>
              <a:rPr lang="en-GB" sz="1600" b="1" dirty="0">
                <a:ea typeface="Calibri" panose="020F0502020204030204" pitchFamily="34" charset="0"/>
                <a:cs typeface="Times New Roman" panose="02020603050405020304" pitchFamily="18" charset="0"/>
              </a:rPr>
              <a:t> - beginning of the 4</a:t>
            </a:r>
            <a:r>
              <a:rPr lang="en-GB" sz="1600" b="1" baseline="30000" dirty="0">
                <a:ea typeface="Calibri" panose="020F0502020204030204" pitchFamily="34" charset="0"/>
                <a:cs typeface="Times New Roman" panose="02020603050405020304" pitchFamily="18" charset="0"/>
              </a:rPr>
              <a:t>th</a:t>
            </a:r>
            <a:r>
              <a:rPr lang="en-GB" sz="1600" b="1" dirty="0">
                <a:ea typeface="Calibri" panose="020F0502020204030204" pitchFamily="34" charset="0"/>
                <a:cs typeface="Times New Roman" panose="02020603050405020304" pitchFamily="18" charset="0"/>
              </a:rPr>
              <a:t> century</a:t>
            </a:r>
            <a:r>
              <a:rPr lang="en-GB" sz="1600" dirty="0">
                <a:ea typeface="Calibri" panose="020F0502020204030204" pitchFamily="34" charset="0"/>
                <a:cs typeface="Times New Roman" panose="02020603050405020304" pitchFamily="18" charset="0"/>
              </a:rPr>
              <a:t>. It is interesting that in </a:t>
            </a:r>
            <a:r>
              <a:rPr lang="en-GB" sz="1600" b="1" dirty="0" err="1">
                <a:ea typeface="Calibri" panose="020F0502020204030204" pitchFamily="34" charset="0"/>
                <a:cs typeface="Times New Roman" panose="02020603050405020304" pitchFamily="18" charset="0"/>
              </a:rPr>
              <a:t>Nokalakevi-Archaeopolis</a:t>
            </a:r>
            <a:r>
              <a:rPr lang="en-GB" sz="1600" dirty="0">
                <a:ea typeface="Calibri" panose="020F0502020204030204" pitchFamily="34" charset="0"/>
                <a:cs typeface="Times New Roman" panose="02020603050405020304" pitchFamily="18" charset="0"/>
              </a:rPr>
              <a:t> the church was built in the </a:t>
            </a:r>
            <a:r>
              <a:rPr lang="en-GB" sz="1600" b="1" dirty="0">
                <a:ea typeface="Calibri" panose="020F0502020204030204" pitchFamily="34" charset="0"/>
                <a:cs typeface="Times New Roman" panose="02020603050405020304" pitchFamily="18" charset="0"/>
              </a:rPr>
              <a:t>Royal quarter</a:t>
            </a:r>
            <a:r>
              <a:rPr lang="en-GB" sz="1600" dirty="0">
                <a:ea typeface="Calibri" panose="020F0502020204030204" pitchFamily="34" charset="0"/>
                <a:cs typeface="Times New Roman" panose="02020603050405020304" pitchFamily="18" charset="0"/>
              </a:rPr>
              <a:t> of the lower town, which means that </a:t>
            </a:r>
            <a:r>
              <a:rPr lang="en-GB" sz="1600" b="1" dirty="0">
                <a:ea typeface="Calibri" panose="020F0502020204030204" pitchFamily="34" charset="0"/>
                <a:cs typeface="Times New Roman" panose="02020603050405020304" pitchFamily="18" charset="0"/>
              </a:rPr>
              <a:t>Christianity</a:t>
            </a:r>
            <a:r>
              <a:rPr lang="en-GB" sz="1600" dirty="0">
                <a:ea typeface="Calibri" panose="020F0502020204030204" pitchFamily="34" charset="0"/>
                <a:cs typeface="Times New Roman" panose="02020603050405020304" pitchFamily="18" charset="0"/>
              </a:rPr>
              <a:t> had already been recognized as the </a:t>
            </a:r>
            <a:r>
              <a:rPr lang="en-GB" sz="1600" b="1" dirty="0">
                <a:ea typeface="Calibri" panose="020F0502020204030204" pitchFamily="34" charset="0"/>
                <a:cs typeface="Times New Roman" panose="02020603050405020304" pitchFamily="18" charset="0"/>
              </a:rPr>
              <a:t>state</a:t>
            </a:r>
            <a:r>
              <a:rPr lang="en-GB" sz="1600" dirty="0">
                <a:ea typeface="Calibri" panose="020F0502020204030204" pitchFamily="34" charset="0"/>
                <a:cs typeface="Times New Roman" panose="02020603050405020304" pitchFamily="18" charset="0"/>
              </a:rPr>
              <a:t> </a:t>
            </a:r>
            <a:r>
              <a:rPr lang="en-GB" sz="1600" b="1" dirty="0">
                <a:ea typeface="Calibri" panose="020F0502020204030204" pitchFamily="34" charset="0"/>
                <a:cs typeface="Times New Roman" panose="02020603050405020304" pitchFamily="18" charset="0"/>
              </a:rPr>
              <a:t>religion</a:t>
            </a:r>
            <a:r>
              <a:rPr lang="en-GB" sz="1600" dirty="0">
                <a:ea typeface="Calibri" panose="020F0502020204030204" pitchFamily="34" charset="0"/>
                <a:cs typeface="Times New Roman" panose="02020603050405020304" pitchFamily="18" charset="0"/>
              </a:rPr>
              <a:t> in the country.</a:t>
            </a:r>
            <a:endParaRPr lang="en-US" sz="1600" dirty="0">
              <a:effectLst/>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00821141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F16C0D84-C409-4C15-AD53-F4387DFDFA4B}"/>
              </a:ext>
            </a:extLst>
          </p:cNvPr>
          <p:cNvSpPr txBox="1"/>
          <p:nvPr/>
        </p:nvSpPr>
        <p:spPr>
          <a:xfrm>
            <a:off x="0" y="123454"/>
            <a:ext cx="12192000" cy="707886"/>
          </a:xfrm>
          <a:prstGeom prst="rect">
            <a:avLst/>
          </a:prstGeom>
          <a:noFill/>
        </p:spPr>
        <p:txBody>
          <a:bodyPr wrap="square" rtlCol="0">
            <a:spAutoFit/>
          </a:bodyPr>
          <a:lstStyle/>
          <a:p>
            <a:pPr algn="ctr"/>
            <a:r>
              <a:rPr lang="en-US" sz="2000" b="1" dirty="0">
                <a:latin typeface="Arial" panose="020B0604020202020204" pitchFamily="34" charset="0"/>
                <a:cs typeface="Arial" panose="020B0604020202020204" pitchFamily="34" charset="0"/>
              </a:rPr>
              <a:t>Aerial view of the lower town of </a:t>
            </a:r>
            <a:r>
              <a:rPr lang="en-US" sz="2000" b="1" dirty="0" err="1">
                <a:latin typeface="Arial" panose="020B0604020202020204" pitchFamily="34" charset="0"/>
                <a:cs typeface="Arial" panose="020B0604020202020204" pitchFamily="34" charset="0"/>
              </a:rPr>
              <a:t>Nokalakevi-Archaeopolis</a:t>
            </a:r>
            <a:r>
              <a:rPr lang="en-US" sz="2000" b="1" dirty="0">
                <a:latin typeface="Arial" panose="020B0604020202020204" pitchFamily="34" charset="0"/>
                <a:cs typeface="Arial" panose="020B0604020202020204" pitchFamily="34" charset="0"/>
              </a:rPr>
              <a:t> – </a:t>
            </a:r>
          </a:p>
          <a:p>
            <a:pPr algn="ctr"/>
            <a:r>
              <a:rPr lang="en-US" sz="2000" b="1" dirty="0">
                <a:latin typeface="Arial" panose="020B0604020202020204" pitchFamily="34" charset="0"/>
                <a:cs typeface="Arial" panose="020B0604020202020204" pitchFamily="34" charset="0"/>
              </a:rPr>
              <a:t>4</a:t>
            </a:r>
            <a:r>
              <a:rPr lang="en-US" sz="2000" b="1" baseline="30000" dirty="0">
                <a:latin typeface="Arial" panose="020B0604020202020204" pitchFamily="34" charset="0"/>
                <a:cs typeface="Arial" panose="020B0604020202020204" pitchFamily="34" charset="0"/>
              </a:rPr>
              <a:t>th</a:t>
            </a:r>
            <a:r>
              <a:rPr lang="en-US" sz="2000" b="1" dirty="0">
                <a:latin typeface="Arial" panose="020B0604020202020204" pitchFamily="34" charset="0"/>
                <a:cs typeface="Arial" panose="020B0604020202020204" pitchFamily="34" charset="0"/>
              </a:rPr>
              <a:t>, 5</a:t>
            </a:r>
            <a:r>
              <a:rPr lang="en-US" sz="2000" b="1" baseline="30000" dirty="0">
                <a:latin typeface="Arial" panose="020B0604020202020204" pitchFamily="34" charset="0"/>
                <a:cs typeface="Arial" panose="020B0604020202020204" pitchFamily="34" charset="0"/>
              </a:rPr>
              <a:t>th</a:t>
            </a:r>
            <a:r>
              <a:rPr lang="en-US" sz="2000" b="1" dirty="0">
                <a:latin typeface="Arial" panose="020B0604020202020204" pitchFamily="34" charset="0"/>
                <a:cs typeface="Arial" panose="020B0604020202020204" pitchFamily="34" charset="0"/>
              </a:rPr>
              <a:t> and 6</a:t>
            </a:r>
            <a:r>
              <a:rPr lang="en-US" sz="2000" b="1" baseline="30000" dirty="0">
                <a:latin typeface="Arial" panose="020B0604020202020204" pitchFamily="34" charset="0"/>
                <a:cs typeface="Arial" panose="020B0604020202020204" pitchFamily="34" charset="0"/>
              </a:rPr>
              <a:t>th</a:t>
            </a:r>
            <a:r>
              <a:rPr lang="en-US" sz="2000" b="1" dirty="0">
                <a:latin typeface="Arial" panose="020B0604020202020204" pitchFamily="34" charset="0"/>
                <a:cs typeface="Arial" panose="020B0604020202020204" pitchFamily="34" charset="0"/>
              </a:rPr>
              <a:t> centuries churches in the royal quarter of the city</a:t>
            </a:r>
            <a:endParaRPr lang="ru-RU" sz="2000" b="1" dirty="0">
              <a:latin typeface="Arial" panose="020B0604020202020204" pitchFamily="34" charset="0"/>
              <a:cs typeface="Arial" panose="020B0604020202020204" pitchFamily="34" charset="0"/>
            </a:endParaRPr>
          </a:p>
        </p:txBody>
      </p:sp>
      <p:pic>
        <p:nvPicPr>
          <p:cNvPr id="7" name="Picture 6">
            <a:extLst>
              <a:ext uri="{FF2B5EF4-FFF2-40B4-BE49-F238E27FC236}">
                <a16:creationId xmlns:a16="http://schemas.microsoft.com/office/drawing/2014/main" id="{88C7D648-EBF2-4B9A-8F9C-46800D27E3DF}"/>
              </a:ext>
            </a:extLst>
          </p:cNvPr>
          <p:cNvPicPr>
            <a:picLocks noChangeAspect="1"/>
          </p:cNvPicPr>
          <p:nvPr/>
        </p:nvPicPr>
        <p:blipFill rotWithShape="1">
          <a:blip r:embed="rId2" cstate="print">
            <a:extLst>
              <a:ext uri="{28A0092B-C50C-407E-A947-70E740481C1C}">
                <a14:useLocalDpi xmlns:a14="http://schemas.microsoft.com/office/drawing/2010/main"/>
              </a:ext>
            </a:extLst>
          </a:blip>
          <a:srcRect l="14245" r="15240"/>
          <a:stretch/>
        </p:blipFill>
        <p:spPr>
          <a:xfrm>
            <a:off x="657224" y="1018028"/>
            <a:ext cx="6581775" cy="5251064"/>
          </a:xfrm>
          <a:prstGeom prst="rect">
            <a:avLst/>
          </a:prstGeom>
        </p:spPr>
      </p:pic>
      <p:sp>
        <p:nvSpPr>
          <p:cNvPr id="8" name="Rectangle: Rounded Corners 9">
            <a:extLst>
              <a:ext uri="{FF2B5EF4-FFF2-40B4-BE49-F238E27FC236}">
                <a16:creationId xmlns:a16="http://schemas.microsoft.com/office/drawing/2014/main" id="{E920B041-C17B-4E83-9E21-59FE498802D4}"/>
              </a:ext>
            </a:extLst>
          </p:cNvPr>
          <p:cNvSpPr/>
          <p:nvPr/>
        </p:nvSpPr>
        <p:spPr>
          <a:xfrm>
            <a:off x="4046641" y="3845621"/>
            <a:ext cx="1816949" cy="1440754"/>
          </a:xfrm>
          <a:prstGeom prst="roundRect">
            <a:avLst/>
          </a:prstGeom>
          <a:solidFill>
            <a:schemeClr val="accent1">
              <a:alpha val="50000"/>
            </a:schemeClr>
          </a:solid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9" name="Rectangle 8"/>
          <p:cNvSpPr/>
          <p:nvPr/>
        </p:nvSpPr>
        <p:spPr>
          <a:xfrm>
            <a:off x="7325914" y="980395"/>
            <a:ext cx="4730261" cy="5326330"/>
          </a:xfrm>
          <a:prstGeom prst="rect">
            <a:avLst/>
          </a:prstGeom>
        </p:spPr>
        <p:txBody>
          <a:bodyPr wrap="square">
            <a:spAutoFit/>
          </a:bodyPr>
          <a:lstStyle/>
          <a:p>
            <a:pPr algn="just">
              <a:lnSpc>
                <a:spcPct val="115000"/>
              </a:lnSpc>
              <a:spcAft>
                <a:spcPts val="600"/>
              </a:spcAft>
            </a:pPr>
            <a:r>
              <a:rPr lang="en-GB" sz="1600" dirty="0">
                <a:ea typeface="Calibri" panose="020F0502020204030204" pitchFamily="34" charset="0"/>
                <a:cs typeface="Times New Roman" panose="02020603050405020304" pitchFamily="18" charset="0"/>
              </a:rPr>
              <a:t>While </a:t>
            </a:r>
            <a:r>
              <a:rPr lang="en-GB" sz="1600" b="1" dirty="0">
                <a:ea typeface="Calibri" panose="020F0502020204030204" pitchFamily="34" charset="0"/>
                <a:cs typeface="Times New Roman" panose="02020603050405020304" pitchFamily="18" charset="0"/>
              </a:rPr>
              <a:t>Christianity</a:t>
            </a:r>
            <a:r>
              <a:rPr lang="en-GB" sz="1600" dirty="0">
                <a:ea typeface="Calibri" panose="020F0502020204030204" pitchFamily="34" charset="0"/>
                <a:cs typeface="Times New Roman" panose="02020603050405020304" pitchFamily="18" charset="0"/>
              </a:rPr>
              <a:t> was first declared the official religion in </a:t>
            </a:r>
            <a:r>
              <a:rPr lang="en-GB" sz="1600" b="1" dirty="0">
                <a:ea typeface="Calibri" panose="020F0502020204030204" pitchFamily="34" charset="0"/>
                <a:cs typeface="Times New Roman" panose="02020603050405020304" pitchFamily="18" charset="0"/>
              </a:rPr>
              <a:t>West Georgian</a:t>
            </a:r>
            <a:r>
              <a:rPr lang="en-GB" sz="1600" dirty="0">
                <a:ea typeface="Calibri" panose="020F0502020204030204" pitchFamily="34" charset="0"/>
                <a:cs typeface="Times New Roman" panose="02020603050405020304" pitchFamily="18" charset="0"/>
              </a:rPr>
              <a:t> in the </a:t>
            </a:r>
            <a:r>
              <a:rPr lang="en-GB" sz="1600" b="1" dirty="0">
                <a:ea typeface="Calibri" panose="020F0502020204030204" pitchFamily="34" charset="0"/>
                <a:cs typeface="Times New Roman" panose="02020603050405020304" pitchFamily="18" charset="0"/>
              </a:rPr>
              <a:t>first half of the 4</a:t>
            </a:r>
            <a:r>
              <a:rPr lang="en-GB" sz="1600" b="1" baseline="30000" dirty="0">
                <a:ea typeface="Calibri" panose="020F0502020204030204" pitchFamily="34" charset="0"/>
                <a:cs typeface="Times New Roman" panose="02020603050405020304" pitchFamily="18" charset="0"/>
              </a:rPr>
              <a:t>th</a:t>
            </a:r>
            <a:r>
              <a:rPr lang="en-GB" sz="1600" b="1" dirty="0">
                <a:ea typeface="Calibri" panose="020F0502020204030204" pitchFamily="34" charset="0"/>
                <a:cs typeface="Times New Roman" panose="02020603050405020304" pitchFamily="18" charset="0"/>
              </a:rPr>
              <a:t> century</a:t>
            </a:r>
            <a:r>
              <a:rPr lang="en-GB" sz="1600" dirty="0">
                <a:ea typeface="Calibri" panose="020F0502020204030204" pitchFamily="34" charset="0"/>
                <a:cs typeface="Times New Roman" panose="02020603050405020304" pitchFamily="18" charset="0"/>
              </a:rPr>
              <a:t>, the </a:t>
            </a:r>
            <a:r>
              <a:rPr lang="en-GB" sz="1600" b="1" dirty="0">
                <a:ea typeface="Calibri" panose="020F0502020204030204" pitchFamily="34" charset="0"/>
                <a:cs typeface="Times New Roman" panose="02020603050405020304" pitchFamily="18" charset="0"/>
              </a:rPr>
              <a:t>Kings</a:t>
            </a:r>
            <a:r>
              <a:rPr lang="en-GB" sz="1600" dirty="0">
                <a:ea typeface="Calibri" panose="020F0502020204030204" pitchFamily="34" charset="0"/>
                <a:cs typeface="Times New Roman" panose="02020603050405020304" pitchFamily="18" charset="0"/>
              </a:rPr>
              <a:t> of </a:t>
            </a:r>
            <a:r>
              <a:rPr lang="en-GB" sz="1600" b="1" dirty="0" err="1">
                <a:ea typeface="Calibri" panose="020F0502020204030204" pitchFamily="34" charset="0"/>
                <a:cs typeface="Times New Roman" panose="02020603050405020304" pitchFamily="18" charset="0"/>
              </a:rPr>
              <a:t>Lazika</a:t>
            </a:r>
            <a:r>
              <a:rPr lang="en-GB" sz="1600" dirty="0">
                <a:ea typeface="Calibri" panose="020F0502020204030204" pitchFamily="34" charset="0"/>
                <a:cs typeface="Times New Roman" panose="02020603050405020304" pitchFamily="18" charset="0"/>
              </a:rPr>
              <a:t> continued to seek balance in their </a:t>
            </a:r>
            <a:r>
              <a:rPr lang="en-GB" sz="1600" b="1" dirty="0">
                <a:ea typeface="Calibri" panose="020F0502020204030204" pitchFamily="34" charset="0"/>
                <a:cs typeface="Times New Roman" panose="02020603050405020304" pitchFamily="18" charset="0"/>
              </a:rPr>
              <a:t>relationship</a:t>
            </a:r>
            <a:r>
              <a:rPr lang="en-GB" sz="1600" dirty="0">
                <a:ea typeface="Calibri" panose="020F0502020204030204" pitchFamily="34" charset="0"/>
                <a:cs typeface="Times New Roman" panose="02020603050405020304" pitchFamily="18" charset="0"/>
              </a:rPr>
              <a:t> with </a:t>
            </a:r>
            <a:r>
              <a:rPr lang="en-GB" sz="1600" b="1" dirty="0">
                <a:ea typeface="Calibri" panose="020F0502020204030204" pitchFamily="34" charset="0"/>
                <a:cs typeface="Times New Roman" panose="02020603050405020304" pitchFamily="18" charset="0"/>
              </a:rPr>
              <a:t>Byzantium</a:t>
            </a:r>
            <a:r>
              <a:rPr lang="en-GB" sz="1600" dirty="0">
                <a:ea typeface="Calibri" panose="020F0502020204030204" pitchFamily="34" charset="0"/>
                <a:cs typeface="Times New Roman" panose="02020603050405020304" pitchFamily="18" charset="0"/>
              </a:rPr>
              <a:t> and </a:t>
            </a:r>
            <a:r>
              <a:rPr lang="en-GB" sz="1600" b="1" dirty="0">
                <a:ea typeface="Calibri" panose="020F0502020204030204" pitchFamily="34" charset="0"/>
                <a:cs typeface="Times New Roman" panose="02020603050405020304" pitchFamily="18" charset="0"/>
              </a:rPr>
              <a:t>Sassanid</a:t>
            </a:r>
            <a:r>
              <a:rPr lang="en-GB" sz="1600" dirty="0">
                <a:ea typeface="Calibri" panose="020F0502020204030204" pitchFamily="34" charset="0"/>
                <a:cs typeface="Times New Roman" panose="02020603050405020304" pitchFamily="18" charset="0"/>
              </a:rPr>
              <a:t> </a:t>
            </a:r>
            <a:r>
              <a:rPr lang="en-GB" sz="1600" b="1" dirty="0">
                <a:ea typeface="Calibri" panose="020F0502020204030204" pitchFamily="34" charset="0"/>
                <a:cs typeface="Times New Roman" panose="02020603050405020304" pitchFamily="18" charset="0"/>
              </a:rPr>
              <a:t>Persia</a:t>
            </a:r>
            <a:r>
              <a:rPr lang="en-GB" sz="1600" dirty="0">
                <a:ea typeface="Calibri" panose="020F0502020204030204" pitchFamily="34" charset="0"/>
                <a:cs typeface="Times New Roman" panose="02020603050405020304" pitchFamily="18" charset="0"/>
              </a:rPr>
              <a:t>. They used </a:t>
            </a:r>
            <a:r>
              <a:rPr lang="en-GB" sz="1600" b="1" dirty="0">
                <a:ea typeface="Calibri" panose="020F0502020204030204" pitchFamily="34" charset="0"/>
                <a:cs typeface="Times New Roman" panose="02020603050405020304" pitchFamily="18" charset="0"/>
              </a:rPr>
              <a:t>religion</a:t>
            </a:r>
            <a:r>
              <a:rPr lang="en-GB" sz="1600" dirty="0">
                <a:ea typeface="Calibri" panose="020F0502020204030204" pitchFamily="34" charset="0"/>
                <a:cs typeface="Times New Roman" panose="02020603050405020304" pitchFamily="18" charset="0"/>
              </a:rPr>
              <a:t> as a </a:t>
            </a:r>
            <a:r>
              <a:rPr lang="en-GB" sz="1600" b="1" dirty="0">
                <a:ea typeface="Calibri" panose="020F0502020204030204" pitchFamily="34" charset="0"/>
                <a:cs typeface="Times New Roman" panose="02020603050405020304" pitchFamily="18" charset="0"/>
              </a:rPr>
              <a:t>political tool</a:t>
            </a:r>
            <a:r>
              <a:rPr lang="en-GB" sz="1600" dirty="0">
                <a:ea typeface="Calibri" panose="020F0502020204030204" pitchFamily="34" charset="0"/>
                <a:cs typeface="Times New Roman" panose="02020603050405020304" pitchFamily="18" charset="0"/>
              </a:rPr>
              <a:t> in their engagement with the two great empires – </a:t>
            </a:r>
            <a:r>
              <a:rPr lang="en-GB" sz="1600" b="1" dirty="0">
                <a:ea typeface="Calibri" panose="020F0502020204030204" pitchFamily="34" charset="0"/>
                <a:cs typeface="Times New Roman" panose="02020603050405020304" pitchFamily="18" charset="0"/>
              </a:rPr>
              <a:t>Rome/Byzantium (Christianity)</a:t>
            </a:r>
            <a:r>
              <a:rPr lang="en-GB" sz="1600" dirty="0">
                <a:ea typeface="Calibri" panose="020F0502020204030204" pitchFamily="34" charset="0"/>
                <a:cs typeface="Times New Roman" panose="02020603050405020304" pitchFamily="18" charset="0"/>
              </a:rPr>
              <a:t> and </a:t>
            </a:r>
            <a:r>
              <a:rPr lang="en-GB" sz="1600" b="1" dirty="0">
                <a:ea typeface="Calibri" panose="020F0502020204030204" pitchFamily="34" charset="0"/>
                <a:cs typeface="Times New Roman" panose="02020603050405020304" pitchFamily="18" charset="0"/>
              </a:rPr>
              <a:t>Sassanid Persia (Zoroastrianism)</a:t>
            </a:r>
            <a:r>
              <a:rPr lang="en-GB" sz="1600" dirty="0">
                <a:ea typeface="Calibri" panose="020F0502020204030204" pitchFamily="34" charset="0"/>
                <a:cs typeface="Times New Roman" panose="02020603050405020304" pitchFamily="18" charset="0"/>
              </a:rPr>
              <a:t>. </a:t>
            </a:r>
          </a:p>
          <a:p>
            <a:pPr algn="just">
              <a:lnSpc>
                <a:spcPct val="115000"/>
              </a:lnSpc>
              <a:spcAft>
                <a:spcPts val="600"/>
              </a:spcAft>
            </a:pPr>
            <a:r>
              <a:rPr lang="en-GB" sz="1600" dirty="0"/>
              <a:t>In the beginning of the 5</a:t>
            </a:r>
            <a:r>
              <a:rPr lang="en-GB" sz="1600" baseline="30000" dirty="0"/>
              <a:t>th</a:t>
            </a:r>
            <a:r>
              <a:rPr lang="en-GB" sz="1600" dirty="0"/>
              <a:t> century a new, three-nave basilica was built on top of the original hall church. That basilica did not survive very long either, and was destroyed by the end of the same century, and in the beginning of the 6</a:t>
            </a:r>
            <a:r>
              <a:rPr lang="en-GB" sz="1600" baseline="30000" dirty="0"/>
              <a:t>th</a:t>
            </a:r>
            <a:r>
              <a:rPr lang="en-GB" sz="1600" dirty="0"/>
              <a:t> century the stone steps of a royal palace were built on top of the south wall of basilica.</a:t>
            </a:r>
          </a:p>
          <a:p>
            <a:pPr algn="just">
              <a:lnSpc>
                <a:spcPct val="115000"/>
              </a:lnSpc>
              <a:spcAft>
                <a:spcPts val="600"/>
              </a:spcAft>
            </a:pPr>
            <a:r>
              <a:rPr lang="en-GB" sz="1600" b="1" dirty="0"/>
              <a:t>We think this might represent a statement by the rulers, that the ruins of the church weren’t sacred to them, or something to be respected, they could just build stairs on top of it.</a:t>
            </a:r>
            <a:endParaRPr lang="en-US" sz="1600" b="1" dirty="0">
              <a:effectLst/>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8270899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2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D308DFD8-01A0-48D2-B76F-0467BC785804}"/>
              </a:ext>
            </a:extLst>
          </p:cNvPr>
          <p:cNvSpPr txBox="1"/>
          <p:nvPr/>
        </p:nvSpPr>
        <p:spPr>
          <a:xfrm>
            <a:off x="0" y="153934"/>
            <a:ext cx="12192000" cy="400110"/>
          </a:xfrm>
          <a:prstGeom prst="rect">
            <a:avLst/>
          </a:prstGeom>
          <a:noFill/>
        </p:spPr>
        <p:txBody>
          <a:bodyPr wrap="square" rtlCol="0">
            <a:spAutoFit/>
          </a:bodyPr>
          <a:lstStyle/>
          <a:p>
            <a:pPr algn="ctr"/>
            <a:r>
              <a:rPr lang="en-US" sz="2000" b="1" dirty="0">
                <a:latin typeface="Arial" panose="020B0604020202020204" pitchFamily="34" charset="0"/>
                <a:cs typeface="Arial" panose="020B0604020202020204" pitchFamily="34" charset="0"/>
              </a:rPr>
              <a:t>Forty Martyrs’ church. 6</a:t>
            </a:r>
            <a:r>
              <a:rPr lang="en-US" sz="2000" b="1" baseline="30000" dirty="0">
                <a:latin typeface="Arial" panose="020B0604020202020204" pitchFamily="34" charset="0"/>
                <a:cs typeface="Arial" panose="020B0604020202020204" pitchFamily="34" charset="0"/>
              </a:rPr>
              <a:t>th</a:t>
            </a:r>
            <a:r>
              <a:rPr lang="en-US" sz="2000" b="1" dirty="0">
                <a:latin typeface="Arial" panose="020B0604020202020204" pitchFamily="34" charset="0"/>
                <a:cs typeface="Arial" panose="020B0604020202020204" pitchFamily="34" charset="0"/>
              </a:rPr>
              <a:t> century. View from south</a:t>
            </a:r>
            <a:endParaRPr lang="ru-RU" sz="2000" b="1" dirty="0">
              <a:latin typeface="Arial" panose="020B0604020202020204" pitchFamily="34" charset="0"/>
              <a:cs typeface="Arial" panose="020B0604020202020204" pitchFamily="34" charset="0"/>
            </a:endParaRPr>
          </a:p>
        </p:txBody>
      </p:sp>
      <p:pic>
        <p:nvPicPr>
          <p:cNvPr id="5" name="Picture 4">
            <a:extLst>
              <a:ext uri="{FF2B5EF4-FFF2-40B4-BE49-F238E27FC236}">
                <a16:creationId xmlns:a16="http://schemas.microsoft.com/office/drawing/2014/main" id="{579D2474-B43A-4217-BD3A-5BC9EF001D24}"/>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a:stretch/>
        </p:blipFill>
        <p:spPr>
          <a:xfrm>
            <a:off x="4589586" y="1635146"/>
            <a:ext cx="7403122" cy="4985461"/>
          </a:xfrm>
          <a:prstGeom prst="rect">
            <a:avLst/>
          </a:prstGeom>
        </p:spPr>
      </p:pic>
      <p:sp>
        <p:nvSpPr>
          <p:cNvPr id="2" name="Rectangle 1"/>
          <p:cNvSpPr/>
          <p:nvPr/>
        </p:nvSpPr>
        <p:spPr>
          <a:xfrm>
            <a:off x="597877" y="784388"/>
            <a:ext cx="11394830" cy="646331"/>
          </a:xfrm>
          <a:prstGeom prst="rect">
            <a:avLst/>
          </a:prstGeom>
        </p:spPr>
        <p:txBody>
          <a:bodyPr wrap="square">
            <a:spAutoFit/>
          </a:bodyPr>
          <a:lstStyle/>
          <a:p>
            <a:r>
              <a:rPr lang="en-GB" dirty="0">
                <a:ea typeface="Calibri" panose="020F0502020204030204" pitchFamily="34" charset="0"/>
                <a:cs typeface="Times New Roman" panose="02020603050405020304" pitchFamily="18" charset="0"/>
              </a:rPr>
              <a:t>According to written sources there are at least two instances of </a:t>
            </a:r>
            <a:r>
              <a:rPr lang="en-GB" b="1" dirty="0" err="1">
                <a:ea typeface="Calibri" panose="020F0502020204030204" pitchFamily="34" charset="0"/>
                <a:cs typeface="Times New Roman" panose="02020603050405020304" pitchFamily="18" charset="0"/>
              </a:rPr>
              <a:t>Laz</a:t>
            </a:r>
            <a:r>
              <a:rPr lang="en-GB" dirty="0">
                <a:ea typeface="Calibri" panose="020F0502020204030204" pitchFamily="34" charset="0"/>
                <a:cs typeface="Times New Roman" panose="02020603050405020304" pitchFamily="18" charset="0"/>
              </a:rPr>
              <a:t> </a:t>
            </a:r>
            <a:r>
              <a:rPr lang="en-GB" b="1" dirty="0">
                <a:ea typeface="Calibri" panose="020F0502020204030204" pitchFamily="34" charset="0"/>
                <a:cs typeface="Times New Roman" panose="02020603050405020304" pitchFamily="18" charset="0"/>
              </a:rPr>
              <a:t>kings</a:t>
            </a:r>
            <a:r>
              <a:rPr lang="en-GB" dirty="0">
                <a:ea typeface="Calibri" panose="020F0502020204030204" pitchFamily="34" charset="0"/>
                <a:cs typeface="Times New Roman" panose="02020603050405020304" pitchFamily="18" charset="0"/>
              </a:rPr>
              <a:t> choosing a </a:t>
            </a:r>
            <a:r>
              <a:rPr lang="en-GB" b="1" dirty="0">
                <a:ea typeface="Calibri" panose="020F0502020204030204" pitchFamily="34" charset="0"/>
                <a:cs typeface="Times New Roman" panose="02020603050405020304" pitchFamily="18" charset="0"/>
              </a:rPr>
              <a:t>Persian</a:t>
            </a:r>
            <a:r>
              <a:rPr lang="en-GB" dirty="0">
                <a:ea typeface="Calibri" panose="020F0502020204030204" pitchFamily="34" charset="0"/>
                <a:cs typeface="Times New Roman" panose="02020603050405020304" pitchFamily="18" charset="0"/>
              </a:rPr>
              <a:t> </a:t>
            </a:r>
            <a:r>
              <a:rPr lang="en-GB" b="1" dirty="0">
                <a:ea typeface="Calibri" panose="020F0502020204030204" pitchFamily="34" charset="0"/>
                <a:cs typeface="Times New Roman" panose="02020603050405020304" pitchFamily="18" charset="0"/>
              </a:rPr>
              <a:t>orientation</a:t>
            </a:r>
            <a:r>
              <a:rPr lang="en-GB" dirty="0">
                <a:ea typeface="Calibri" panose="020F0502020204030204" pitchFamily="34" charset="0"/>
                <a:cs typeface="Times New Roman" panose="02020603050405020304" pitchFamily="18" charset="0"/>
              </a:rPr>
              <a:t> and </a:t>
            </a:r>
            <a:r>
              <a:rPr lang="en-GB" b="1" dirty="0">
                <a:ea typeface="Calibri" panose="020F0502020204030204" pitchFamily="34" charset="0"/>
                <a:cs typeface="Times New Roman" panose="02020603050405020304" pitchFamily="18" charset="0"/>
              </a:rPr>
              <a:t>renouncing</a:t>
            </a:r>
            <a:r>
              <a:rPr lang="en-GB" dirty="0">
                <a:ea typeface="Calibri" panose="020F0502020204030204" pitchFamily="34" charset="0"/>
                <a:cs typeface="Times New Roman" panose="02020603050405020304" pitchFamily="18" charset="0"/>
              </a:rPr>
              <a:t> </a:t>
            </a:r>
            <a:r>
              <a:rPr lang="en-GB" b="1" dirty="0">
                <a:ea typeface="Calibri" panose="020F0502020204030204" pitchFamily="34" charset="0"/>
                <a:cs typeface="Times New Roman" panose="02020603050405020304" pitchFamily="18" charset="0"/>
              </a:rPr>
              <a:t>Christianity</a:t>
            </a:r>
            <a:r>
              <a:rPr lang="en-GB" dirty="0">
                <a:ea typeface="Calibri" panose="020F0502020204030204" pitchFamily="34" charset="0"/>
                <a:cs typeface="Times New Roman" panose="02020603050405020304" pitchFamily="18" charset="0"/>
              </a:rPr>
              <a:t>. Eventually, </a:t>
            </a:r>
            <a:r>
              <a:rPr lang="en-GB" b="1" dirty="0">
                <a:ea typeface="Calibri" panose="020F0502020204030204" pitchFamily="34" charset="0"/>
                <a:cs typeface="Times New Roman" panose="02020603050405020304" pitchFamily="18" charset="0"/>
              </a:rPr>
              <a:t>Christianity</a:t>
            </a:r>
            <a:r>
              <a:rPr lang="en-GB" dirty="0">
                <a:ea typeface="Calibri" panose="020F0502020204030204" pitchFamily="34" charset="0"/>
                <a:cs typeface="Times New Roman" panose="02020603050405020304" pitchFamily="18" charset="0"/>
              </a:rPr>
              <a:t> was declared the </a:t>
            </a:r>
            <a:r>
              <a:rPr lang="en-GB" b="1" dirty="0">
                <a:ea typeface="Calibri" panose="020F0502020204030204" pitchFamily="34" charset="0"/>
                <a:cs typeface="Times New Roman" panose="02020603050405020304" pitchFamily="18" charset="0"/>
              </a:rPr>
              <a:t>official</a:t>
            </a:r>
            <a:r>
              <a:rPr lang="en-GB" dirty="0">
                <a:ea typeface="Calibri" panose="020F0502020204030204" pitchFamily="34" charset="0"/>
                <a:cs typeface="Times New Roman" panose="02020603050405020304" pitchFamily="18" charset="0"/>
              </a:rPr>
              <a:t> </a:t>
            </a:r>
            <a:r>
              <a:rPr lang="en-GB" b="1" dirty="0">
                <a:ea typeface="Calibri" panose="020F0502020204030204" pitchFamily="34" charset="0"/>
                <a:cs typeface="Times New Roman" panose="02020603050405020304" pitchFamily="18" charset="0"/>
              </a:rPr>
              <a:t>religion</a:t>
            </a:r>
            <a:r>
              <a:rPr lang="en-GB" dirty="0">
                <a:ea typeface="Calibri" panose="020F0502020204030204" pitchFamily="34" charset="0"/>
                <a:cs typeface="Times New Roman" panose="02020603050405020304" pitchFamily="18" charset="0"/>
              </a:rPr>
              <a:t> in </a:t>
            </a:r>
            <a:r>
              <a:rPr lang="en-GB" b="1" dirty="0">
                <a:ea typeface="Calibri" panose="020F0502020204030204" pitchFamily="34" charset="0"/>
                <a:cs typeface="Times New Roman" panose="02020603050405020304" pitchFamily="18" charset="0"/>
              </a:rPr>
              <a:t>523</a:t>
            </a:r>
            <a:r>
              <a:rPr lang="en-GB" dirty="0">
                <a:ea typeface="Calibri" panose="020F0502020204030204" pitchFamily="34" charset="0"/>
                <a:cs typeface="Times New Roman" panose="02020603050405020304" pitchFamily="18" charset="0"/>
              </a:rPr>
              <a:t>, when </a:t>
            </a:r>
            <a:r>
              <a:rPr lang="en-GB" b="1" dirty="0">
                <a:ea typeface="Calibri" panose="020F0502020204030204" pitchFamily="34" charset="0"/>
                <a:cs typeface="Times New Roman" panose="02020603050405020304" pitchFamily="18" charset="0"/>
              </a:rPr>
              <a:t>King</a:t>
            </a:r>
            <a:r>
              <a:rPr lang="en-GB" dirty="0">
                <a:ea typeface="Calibri" panose="020F0502020204030204" pitchFamily="34" charset="0"/>
                <a:cs typeface="Times New Roman" panose="02020603050405020304" pitchFamily="18" charset="0"/>
              </a:rPr>
              <a:t> </a:t>
            </a:r>
            <a:r>
              <a:rPr lang="en-GB" b="1" dirty="0" err="1">
                <a:ea typeface="Calibri" panose="020F0502020204030204" pitchFamily="34" charset="0"/>
                <a:cs typeface="Times New Roman" panose="02020603050405020304" pitchFamily="18" charset="0"/>
              </a:rPr>
              <a:t>Tsathe</a:t>
            </a:r>
            <a:r>
              <a:rPr lang="en-GB" dirty="0">
                <a:ea typeface="Calibri" panose="020F0502020204030204" pitchFamily="34" charset="0"/>
                <a:cs typeface="Times New Roman" panose="02020603050405020304" pitchFamily="18" charset="0"/>
              </a:rPr>
              <a:t> was </a:t>
            </a:r>
            <a:r>
              <a:rPr lang="en-GB" b="1" dirty="0">
                <a:ea typeface="Calibri" panose="020F0502020204030204" pitchFamily="34" charset="0"/>
                <a:cs typeface="Times New Roman" panose="02020603050405020304" pitchFamily="18" charset="0"/>
              </a:rPr>
              <a:t>baptised</a:t>
            </a:r>
            <a:r>
              <a:rPr lang="en-GB" dirty="0">
                <a:ea typeface="Calibri" panose="020F0502020204030204" pitchFamily="34" charset="0"/>
                <a:cs typeface="Times New Roman" panose="02020603050405020304" pitchFamily="18" charset="0"/>
              </a:rPr>
              <a:t>.</a:t>
            </a:r>
            <a:endParaRPr lang="en-US" dirty="0"/>
          </a:p>
        </p:txBody>
      </p:sp>
      <p:sp>
        <p:nvSpPr>
          <p:cNvPr id="3" name="Rectangle 2"/>
          <p:cNvSpPr/>
          <p:nvPr/>
        </p:nvSpPr>
        <p:spPr>
          <a:xfrm>
            <a:off x="243253" y="2558215"/>
            <a:ext cx="4214447" cy="3139321"/>
          </a:xfrm>
          <a:prstGeom prst="rect">
            <a:avLst/>
          </a:prstGeom>
        </p:spPr>
        <p:txBody>
          <a:bodyPr wrap="square">
            <a:spAutoFit/>
          </a:bodyPr>
          <a:lstStyle/>
          <a:p>
            <a:r>
              <a:rPr lang="en-GB" dirty="0">
                <a:ea typeface="Calibri" panose="020F0502020204030204" pitchFamily="34" charset="0"/>
              </a:rPr>
              <a:t>The situation seems to change radically in the </a:t>
            </a:r>
            <a:r>
              <a:rPr lang="en-GB" b="1" dirty="0">
                <a:ea typeface="Calibri" panose="020F0502020204030204" pitchFamily="34" charset="0"/>
              </a:rPr>
              <a:t>6</a:t>
            </a:r>
            <a:r>
              <a:rPr lang="en-GB" b="1" baseline="30000" dirty="0">
                <a:ea typeface="Calibri" panose="020F0502020204030204" pitchFamily="34" charset="0"/>
              </a:rPr>
              <a:t>th</a:t>
            </a:r>
            <a:r>
              <a:rPr lang="en-GB" b="1" dirty="0">
                <a:ea typeface="Calibri" panose="020F0502020204030204" pitchFamily="34" charset="0"/>
              </a:rPr>
              <a:t> century AD</a:t>
            </a:r>
            <a:r>
              <a:rPr lang="en-GB" dirty="0">
                <a:ea typeface="Calibri" panose="020F0502020204030204" pitchFamily="34" charset="0"/>
              </a:rPr>
              <a:t>, after </a:t>
            </a:r>
            <a:r>
              <a:rPr lang="en-GB" b="1" dirty="0">
                <a:ea typeface="Calibri" panose="020F0502020204030204" pitchFamily="34" charset="0"/>
              </a:rPr>
              <a:t>King </a:t>
            </a:r>
            <a:r>
              <a:rPr lang="en-GB" b="1" dirty="0" err="1">
                <a:ea typeface="Calibri" panose="020F0502020204030204" pitchFamily="34" charset="0"/>
              </a:rPr>
              <a:t>Tzathe</a:t>
            </a:r>
            <a:r>
              <a:rPr lang="en-GB" b="1" dirty="0">
                <a:ea typeface="Calibri" panose="020F0502020204030204" pitchFamily="34" charset="0"/>
              </a:rPr>
              <a:t> </a:t>
            </a:r>
            <a:r>
              <a:rPr lang="en-GB" dirty="0">
                <a:ea typeface="Calibri" panose="020F0502020204030204" pitchFamily="34" charset="0"/>
              </a:rPr>
              <a:t>was baptised in </a:t>
            </a:r>
            <a:r>
              <a:rPr lang="en-GB" b="1" dirty="0">
                <a:ea typeface="Calibri" panose="020F0502020204030204" pitchFamily="34" charset="0"/>
              </a:rPr>
              <a:t>523</a:t>
            </a:r>
            <a:r>
              <a:rPr lang="en-GB" dirty="0">
                <a:ea typeface="Calibri" panose="020F0502020204030204" pitchFamily="34" charset="0"/>
              </a:rPr>
              <a:t>. From this date the 6th century witnessed the construction of, many churches all over the kingdom. This period of construction includes four new churches in </a:t>
            </a:r>
            <a:r>
              <a:rPr lang="en-GB" b="1" dirty="0" err="1">
                <a:ea typeface="Calibri" panose="020F0502020204030204" pitchFamily="34" charset="0"/>
              </a:rPr>
              <a:t>Nokalakevi</a:t>
            </a:r>
            <a:r>
              <a:rPr lang="en-GB" dirty="0">
                <a:ea typeface="Calibri" panose="020F0502020204030204" pitchFamily="34" charset="0"/>
              </a:rPr>
              <a:t>: two in the Royal Quarter, one in the Middle Town and one within the </a:t>
            </a:r>
            <a:r>
              <a:rPr lang="en-GB" b="1" dirty="0">
                <a:ea typeface="Calibri" panose="020F0502020204030204" pitchFamily="34" charset="0"/>
              </a:rPr>
              <a:t>Citadel</a:t>
            </a:r>
            <a:r>
              <a:rPr lang="en-GB" dirty="0">
                <a:ea typeface="Calibri" panose="020F0502020204030204" pitchFamily="34" charset="0"/>
              </a:rPr>
              <a:t>. The main church at </a:t>
            </a:r>
            <a:r>
              <a:rPr lang="en-GB" dirty="0" err="1">
                <a:ea typeface="Calibri" panose="020F0502020204030204" pitchFamily="34" charset="0"/>
              </a:rPr>
              <a:t>Nokalakevi</a:t>
            </a:r>
            <a:r>
              <a:rPr lang="en-GB" dirty="0">
                <a:ea typeface="Calibri" panose="020F0502020204030204" pitchFamily="34" charset="0"/>
              </a:rPr>
              <a:t> is the </a:t>
            </a:r>
            <a:r>
              <a:rPr lang="en-GB" b="1" dirty="0">
                <a:ea typeface="Calibri" panose="020F0502020204030204" pitchFamily="34" charset="0"/>
              </a:rPr>
              <a:t>Forty Martyrs </a:t>
            </a:r>
            <a:r>
              <a:rPr lang="en-GB" dirty="0">
                <a:ea typeface="Calibri" panose="020F0502020204030204" pitchFamily="34" charset="0"/>
              </a:rPr>
              <a:t>domed basilica</a:t>
            </a:r>
            <a:endParaRPr lang="en-US" dirty="0"/>
          </a:p>
        </p:txBody>
      </p:sp>
    </p:spTree>
    <p:extLst>
      <p:ext uri="{BB962C8B-B14F-4D97-AF65-F5344CB8AC3E}">
        <p14:creationId xmlns:p14="http://schemas.microsoft.com/office/powerpoint/2010/main" val="151235841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C5D05249-DF57-46DC-B233-9C4DDA31F84A}"/>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311822" y="1041892"/>
            <a:ext cx="7128884" cy="5009285"/>
          </a:xfrm>
          <a:prstGeom prst="rect">
            <a:avLst/>
          </a:prstGeom>
        </p:spPr>
      </p:pic>
      <p:sp>
        <p:nvSpPr>
          <p:cNvPr id="4" name="TextBox 3">
            <a:extLst>
              <a:ext uri="{FF2B5EF4-FFF2-40B4-BE49-F238E27FC236}">
                <a16:creationId xmlns:a16="http://schemas.microsoft.com/office/drawing/2014/main" id="{1DB39D4A-5294-4BDB-B6B2-3E319F8F12C3}"/>
              </a:ext>
            </a:extLst>
          </p:cNvPr>
          <p:cNvSpPr txBox="1"/>
          <p:nvPr/>
        </p:nvSpPr>
        <p:spPr>
          <a:xfrm>
            <a:off x="0" y="241858"/>
            <a:ext cx="12192000" cy="400110"/>
          </a:xfrm>
          <a:prstGeom prst="rect">
            <a:avLst/>
          </a:prstGeom>
          <a:noFill/>
        </p:spPr>
        <p:txBody>
          <a:bodyPr wrap="square" rtlCol="0">
            <a:spAutoFit/>
          </a:bodyPr>
          <a:lstStyle/>
          <a:p>
            <a:pPr algn="ctr"/>
            <a:r>
              <a:rPr lang="en-US" sz="2000" b="1" dirty="0">
                <a:latin typeface="Arial" panose="020B0604020202020204" pitchFamily="34" charset="0"/>
                <a:cs typeface="Arial" panose="020B0604020202020204" pitchFamily="34" charset="0"/>
              </a:rPr>
              <a:t>The</a:t>
            </a:r>
            <a:r>
              <a:rPr lang="ka-GE" sz="2000" b="1" dirty="0">
                <a:cs typeface="Arial" panose="020B0604020202020204" pitchFamily="34" charset="0"/>
              </a:rPr>
              <a:t> </a:t>
            </a:r>
            <a:r>
              <a:rPr lang="en-US" sz="2000" b="1" dirty="0" err="1">
                <a:latin typeface="Arial" panose="020B0604020202020204" pitchFamily="34" charset="0"/>
                <a:cs typeface="Arial" panose="020B0604020202020204" pitchFamily="34" charset="0"/>
              </a:rPr>
              <a:t>Jege-Misaroni</a:t>
            </a:r>
            <a:r>
              <a:rPr lang="en-US" sz="2000" b="1" dirty="0">
                <a:latin typeface="Arial" panose="020B0604020202020204" pitchFamily="34" charset="0"/>
                <a:cs typeface="Arial" panose="020B0604020202020204" pitchFamily="34" charset="0"/>
              </a:rPr>
              <a:t> church from North-West</a:t>
            </a:r>
            <a:endParaRPr lang="ru-RU" sz="2000" b="1" dirty="0">
              <a:latin typeface="Arial" panose="020B0604020202020204" pitchFamily="34" charset="0"/>
              <a:cs typeface="Arial" panose="020B0604020202020204" pitchFamily="34" charset="0"/>
            </a:endParaRPr>
          </a:p>
        </p:txBody>
      </p:sp>
      <p:sp>
        <p:nvSpPr>
          <p:cNvPr id="2" name="Rectangle 1"/>
          <p:cNvSpPr/>
          <p:nvPr/>
        </p:nvSpPr>
        <p:spPr>
          <a:xfrm>
            <a:off x="7673789" y="1570809"/>
            <a:ext cx="4379087" cy="3970318"/>
          </a:xfrm>
          <a:prstGeom prst="rect">
            <a:avLst/>
          </a:prstGeom>
        </p:spPr>
        <p:txBody>
          <a:bodyPr wrap="square">
            <a:spAutoFit/>
          </a:bodyPr>
          <a:lstStyle/>
          <a:p>
            <a:r>
              <a:rPr lang="en-GB" dirty="0">
                <a:ea typeface="Calibri" panose="020F0502020204030204" pitchFamily="34" charset="0"/>
              </a:rPr>
              <a:t>It is also worth mentioning the hall-church dedicated to </a:t>
            </a:r>
            <a:r>
              <a:rPr lang="en-GB" b="1" dirty="0">
                <a:ea typeface="Calibri" panose="020F0502020204030204" pitchFamily="34" charset="0"/>
              </a:rPr>
              <a:t>Saint George </a:t>
            </a:r>
            <a:r>
              <a:rPr lang="en-GB" dirty="0">
                <a:ea typeface="Calibri" panose="020F0502020204030204" pitchFamily="34" charset="0"/>
              </a:rPr>
              <a:t>within the citadel of </a:t>
            </a:r>
            <a:r>
              <a:rPr lang="en-GB" b="1" dirty="0" err="1">
                <a:ea typeface="Calibri" panose="020F0502020204030204" pitchFamily="34" charset="0"/>
              </a:rPr>
              <a:t>Nokalakevi</a:t>
            </a:r>
            <a:r>
              <a:rPr lang="en-GB" dirty="0">
                <a:ea typeface="Calibri" panose="020F0502020204030204" pitchFamily="34" charset="0"/>
              </a:rPr>
              <a:t>. It is hall-shaped church. Its local name is </a:t>
            </a:r>
            <a:r>
              <a:rPr lang="en-GB" b="1" dirty="0" err="1">
                <a:ea typeface="Calibri" panose="020F0502020204030204" pitchFamily="34" charset="0"/>
              </a:rPr>
              <a:t>Jege-Misaron</a:t>
            </a:r>
            <a:r>
              <a:rPr lang="en-GB" dirty="0">
                <a:ea typeface="Calibri" panose="020F0502020204030204" pitchFamily="34" charset="0"/>
              </a:rPr>
              <a:t>, which itself provides an interesting insight into the local response to </a:t>
            </a:r>
            <a:r>
              <a:rPr lang="en-GB" b="1" dirty="0">
                <a:ea typeface="Calibri" panose="020F0502020204030204" pitchFamily="34" charset="0"/>
              </a:rPr>
              <a:t>Christianity</a:t>
            </a:r>
            <a:r>
              <a:rPr lang="en-GB" dirty="0">
                <a:ea typeface="Calibri" panose="020F0502020204030204" pitchFamily="34" charset="0"/>
              </a:rPr>
              <a:t>. It is well known that </a:t>
            </a:r>
            <a:r>
              <a:rPr lang="en-GB" b="1" dirty="0">
                <a:ea typeface="Calibri" panose="020F0502020204030204" pitchFamily="34" charset="0"/>
              </a:rPr>
              <a:t>Mithraism</a:t>
            </a:r>
            <a:r>
              <a:rPr lang="en-GB" dirty="0">
                <a:ea typeface="Calibri" panose="020F0502020204030204" pitchFamily="34" charset="0"/>
              </a:rPr>
              <a:t> was one of the most popular religions in the Late Roman empire. </a:t>
            </a:r>
            <a:r>
              <a:rPr lang="en-GB" b="1" dirty="0">
                <a:ea typeface="Calibri" panose="020F0502020204030204" pitchFamily="34" charset="0"/>
              </a:rPr>
              <a:t>Mithras</a:t>
            </a:r>
            <a:r>
              <a:rPr lang="en-GB" dirty="0">
                <a:ea typeface="Calibri" panose="020F0502020204030204" pitchFamily="34" charset="0"/>
              </a:rPr>
              <a:t> was a warrior god, a protector of pure people, and in Christianity many attributes of </a:t>
            </a:r>
            <a:r>
              <a:rPr lang="en-GB" b="1" dirty="0">
                <a:ea typeface="Calibri" panose="020F0502020204030204" pitchFamily="34" charset="0"/>
              </a:rPr>
              <a:t>Mithras</a:t>
            </a:r>
            <a:r>
              <a:rPr lang="en-GB" dirty="0">
                <a:ea typeface="Calibri" panose="020F0502020204030204" pitchFamily="34" charset="0"/>
              </a:rPr>
              <a:t> were later assigned to </a:t>
            </a:r>
            <a:r>
              <a:rPr lang="en-GB" b="1" dirty="0">
                <a:ea typeface="Calibri" panose="020F0502020204030204" pitchFamily="34" charset="0"/>
              </a:rPr>
              <a:t>Saint George</a:t>
            </a:r>
            <a:r>
              <a:rPr lang="en-GB" dirty="0">
                <a:ea typeface="Calibri" panose="020F0502020204030204" pitchFamily="34" charset="0"/>
              </a:rPr>
              <a:t>. ‘</a:t>
            </a:r>
            <a:r>
              <a:rPr lang="en-GB" b="1" dirty="0" err="1">
                <a:ea typeface="Calibri" panose="020F0502020204030204" pitchFamily="34" charset="0"/>
              </a:rPr>
              <a:t>Jege</a:t>
            </a:r>
            <a:r>
              <a:rPr lang="en-GB" dirty="0">
                <a:ea typeface="Calibri" panose="020F0502020204030204" pitchFamily="34" charset="0"/>
              </a:rPr>
              <a:t>’ in </a:t>
            </a:r>
            <a:r>
              <a:rPr lang="en-GB" dirty="0" err="1">
                <a:ea typeface="Calibri" panose="020F0502020204030204" pitchFamily="34" charset="0"/>
              </a:rPr>
              <a:t>Mengrelian</a:t>
            </a:r>
            <a:r>
              <a:rPr lang="en-GB" dirty="0">
                <a:ea typeface="Calibri" panose="020F0502020204030204" pitchFamily="34" charset="0"/>
              </a:rPr>
              <a:t> means </a:t>
            </a:r>
            <a:r>
              <a:rPr lang="en-GB" b="1" dirty="0">
                <a:ea typeface="Calibri" panose="020F0502020204030204" pitchFamily="34" charset="0"/>
              </a:rPr>
              <a:t>George</a:t>
            </a:r>
            <a:r>
              <a:rPr lang="en-GB" dirty="0">
                <a:ea typeface="Calibri" panose="020F0502020204030204" pitchFamily="34" charset="0"/>
              </a:rPr>
              <a:t> and </a:t>
            </a:r>
            <a:r>
              <a:rPr lang="en-GB" b="1" dirty="0" err="1">
                <a:ea typeface="Calibri" panose="020F0502020204030204" pitchFamily="34" charset="0"/>
              </a:rPr>
              <a:t>Misaron</a:t>
            </a:r>
            <a:r>
              <a:rPr lang="en-GB" dirty="0">
                <a:ea typeface="Calibri" panose="020F0502020204030204" pitchFamily="34" charset="0"/>
              </a:rPr>
              <a:t> (</a:t>
            </a:r>
            <a:r>
              <a:rPr lang="en-GB" b="1" dirty="0" err="1">
                <a:ea typeface="Calibri" panose="020F0502020204030204" pitchFamily="34" charset="0"/>
              </a:rPr>
              <a:t>Misra</a:t>
            </a:r>
            <a:r>
              <a:rPr lang="en-GB" dirty="0">
                <a:ea typeface="Calibri" panose="020F0502020204030204" pitchFamily="34" charset="0"/>
              </a:rPr>
              <a:t>) might be connected to </a:t>
            </a:r>
            <a:r>
              <a:rPr lang="en-GB" b="1" dirty="0">
                <a:ea typeface="Calibri" panose="020F0502020204030204" pitchFamily="34" charset="0"/>
              </a:rPr>
              <a:t>Mithras</a:t>
            </a:r>
            <a:r>
              <a:rPr lang="en-GB" dirty="0">
                <a:ea typeface="Calibri" panose="020F0502020204030204" pitchFamily="34" charset="0"/>
              </a:rPr>
              <a:t>. </a:t>
            </a:r>
            <a:endParaRPr lang="en-US" dirty="0"/>
          </a:p>
        </p:txBody>
      </p:sp>
    </p:spTree>
    <p:extLst>
      <p:ext uri="{BB962C8B-B14F-4D97-AF65-F5344CB8AC3E}">
        <p14:creationId xmlns:p14="http://schemas.microsoft.com/office/powerpoint/2010/main" val="30321398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1DB39D4A-5294-4BDB-B6B2-3E319F8F12C3}"/>
              </a:ext>
            </a:extLst>
          </p:cNvPr>
          <p:cNvSpPr txBox="1"/>
          <p:nvPr/>
        </p:nvSpPr>
        <p:spPr>
          <a:xfrm>
            <a:off x="0" y="101181"/>
            <a:ext cx="12192000" cy="369332"/>
          </a:xfrm>
          <a:prstGeom prst="rect">
            <a:avLst/>
          </a:prstGeom>
          <a:noFill/>
        </p:spPr>
        <p:txBody>
          <a:bodyPr wrap="square" rtlCol="0">
            <a:spAutoFit/>
          </a:bodyPr>
          <a:lstStyle/>
          <a:p>
            <a:pPr algn="ctr"/>
            <a:r>
              <a:rPr lang="en-US" b="1" dirty="0">
                <a:latin typeface="Arial" panose="020B0604020202020204" pitchFamily="34" charset="0"/>
                <a:cs typeface="Arial" panose="020B0604020202020204" pitchFamily="34" charset="0"/>
              </a:rPr>
              <a:t>Saint Andrew cross on the architrave of the main gate of </a:t>
            </a:r>
            <a:r>
              <a:rPr lang="en-US" b="1" dirty="0" err="1">
                <a:latin typeface="Arial" panose="020B0604020202020204" pitchFamily="34" charset="0"/>
                <a:cs typeface="Arial" panose="020B0604020202020204" pitchFamily="34" charset="0"/>
              </a:rPr>
              <a:t>Jege-Misaroni</a:t>
            </a:r>
            <a:r>
              <a:rPr lang="en-US" b="1" dirty="0">
                <a:latin typeface="Arial" panose="020B0604020202020204" pitchFamily="34" charset="0"/>
                <a:cs typeface="Arial" panose="020B0604020202020204" pitchFamily="34" charset="0"/>
              </a:rPr>
              <a:t> church</a:t>
            </a:r>
            <a:endParaRPr lang="ru-RU" b="1" dirty="0">
              <a:latin typeface="Arial" panose="020B0604020202020204" pitchFamily="34" charset="0"/>
              <a:cs typeface="Arial" panose="020B0604020202020204" pitchFamily="34" charset="0"/>
            </a:endParaRPr>
          </a:p>
        </p:txBody>
      </p:sp>
      <p:pic>
        <p:nvPicPr>
          <p:cNvPr id="5" name="Picture 4">
            <a:extLst>
              <a:ext uri="{FF2B5EF4-FFF2-40B4-BE49-F238E27FC236}">
                <a16:creationId xmlns:a16="http://schemas.microsoft.com/office/drawing/2014/main" id="{1A0938CD-FDF7-4F09-A921-8FDE346429F9}"/>
              </a:ext>
            </a:extLst>
          </p:cNvPr>
          <p:cNvPicPr>
            <a:picLocks noChangeAspect="1"/>
          </p:cNvPicPr>
          <p:nvPr/>
        </p:nvPicPr>
        <p:blipFill rotWithShape="1">
          <a:blip r:embed="rId3" cstate="print">
            <a:extLst>
              <a:ext uri="{BEBA8EAE-BF5A-486C-A8C5-ECC9F3942E4B}">
                <a14:imgProps xmlns:a14="http://schemas.microsoft.com/office/drawing/2010/main">
                  <a14:imgLayer r:embed="rId4">
                    <a14:imgEffect>
                      <a14:brightnessContrast contrast="40000"/>
                    </a14:imgEffect>
                  </a14:imgLayer>
                </a14:imgProps>
              </a:ext>
              <a:ext uri="{28A0092B-C50C-407E-A947-70E740481C1C}">
                <a14:useLocalDpi xmlns:a14="http://schemas.microsoft.com/office/drawing/2010/main"/>
              </a:ext>
            </a:extLst>
          </a:blip>
          <a:srcRect/>
          <a:stretch/>
        </p:blipFill>
        <p:spPr>
          <a:xfrm>
            <a:off x="629920" y="558800"/>
            <a:ext cx="10932160" cy="6149340"/>
          </a:xfrm>
          <a:prstGeom prst="rect">
            <a:avLst/>
          </a:prstGeom>
        </p:spPr>
      </p:pic>
      <p:pic>
        <p:nvPicPr>
          <p:cNvPr id="6" name="Picture 5">
            <a:extLst>
              <a:ext uri="{FF2B5EF4-FFF2-40B4-BE49-F238E27FC236}">
                <a16:creationId xmlns:a16="http://schemas.microsoft.com/office/drawing/2014/main" id="{FE62338B-358C-40B7-9D84-B3150719D906}"/>
              </a:ext>
            </a:extLst>
          </p:cNvPr>
          <p:cNvPicPr>
            <a:picLocks noChangeAspect="1"/>
          </p:cNvPicPr>
          <p:nvPr/>
        </p:nvPicPr>
        <p:blipFill rotWithShape="1">
          <a:blip r:embed="rId5">
            <a:extLst>
              <a:ext uri="{BEBA8EAE-BF5A-486C-A8C5-ECC9F3942E4B}">
                <a14:imgProps xmlns:a14="http://schemas.microsoft.com/office/drawing/2010/main">
                  <a14:imgLayer r:embed="rId6">
                    <a14:imgEffect>
                      <a14:brightnessContrast contrast="40000"/>
                    </a14:imgEffect>
                  </a14:imgLayer>
                </a14:imgProps>
              </a:ext>
              <a:ext uri="{28A0092B-C50C-407E-A947-70E740481C1C}">
                <a14:useLocalDpi xmlns:a14="http://schemas.microsoft.com/office/drawing/2010/main" val="0"/>
              </a:ext>
            </a:extLst>
          </a:blip>
          <a:srcRect l="36416" t="43973" r="26334" b="18777"/>
          <a:stretch/>
        </p:blipFill>
        <p:spPr>
          <a:xfrm>
            <a:off x="629920" y="541931"/>
            <a:ext cx="10932160" cy="6149340"/>
          </a:xfrm>
          <a:prstGeom prst="rect">
            <a:avLst/>
          </a:prstGeom>
        </p:spPr>
      </p:pic>
      <p:sp>
        <p:nvSpPr>
          <p:cNvPr id="7" name="Rectangle 6">
            <a:extLst>
              <a:ext uri="{FF2B5EF4-FFF2-40B4-BE49-F238E27FC236}">
                <a16:creationId xmlns:a16="http://schemas.microsoft.com/office/drawing/2014/main" id="{47C28A3D-3568-4967-AB46-EACEBAE4CF44}"/>
              </a:ext>
            </a:extLst>
          </p:cNvPr>
          <p:cNvSpPr/>
          <p:nvPr/>
        </p:nvSpPr>
        <p:spPr>
          <a:xfrm>
            <a:off x="5610225" y="2436495"/>
            <a:ext cx="552450" cy="523875"/>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cxnSp>
        <p:nvCxnSpPr>
          <p:cNvPr id="9" name="Straight Connector 8">
            <a:extLst>
              <a:ext uri="{FF2B5EF4-FFF2-40B4-BE49-F238E27FC236}">
                <a16:creationId xmlns:a16="http://schemas.microsoft.com/office/drawing/2014/main" id="{36547846-899B-4244-A00A-915D959DF498}"/>
              </a:ext>
            </a:extLst>
          </p:cNvPr>
          <p:cNvCxnSpPr>
            <a:cxnSpLocks/>
          </p:cNvCxnSpPr>
          <p:nvPr/>
        </p:nvCxnSpPr>
        <p:spPr>
          <a:xfrm>
            <a:off x="5610225" y="2436495"/>
            <a:ext cx="552450" cy="523875"/>
          </a:xfrm>
          <a:prstGeom prst="line">
            <a:avLst/>
          </a:prstGeom>
          <a:ln w="12700"/>
        </p:spPr>
        <p:style>
          <a:lnRef idx="1">
            <a:schemeClr val="dk1"/>
          </a:lnRef>
          <a:fillRef idx="0">
            <a:schemeClr val="dk1"/>
          </a:fillRef>
          <a:effectRef idx="0">
            <a:schemeClr val="dk1"/>
          </a:effectRef>
          <a:fontRef idx="minor">
            <a:schemeClr val="tx1"/>
          </a:fontRef>
        </p:style>
      </p:cxnSp>
      <p:cxnSp>
        <p:nvCxnSpPr>
          <p:cNvPr id="12" name="Straight Connector 11">
            <a:extLst>
              <a:ext uri="{FF2B5EF4-FFF2-40B4-BE49-F238E27FC236}">
                <a16:creationId xmlns:a16="http://schemas.microsoft.com/office/drawing/2014/main" id="{CFE4F9A4-A818-4E58-8189-4E9E9287314D}"/>
              </a:ext>
            </a:extLst>
          </p:cNvPr>
          <p:cNvCxnSpPr>
            <a:cxnSpLocks/>
          </p:cNvCxnSpPr>
          <p:nvPr/>
        </p:nvCxnSpPr>
        <p:spPr>
          <a:xfrm flipV="1">
            <a:off x="5610225" y="2436495"/>
            <a:ext cx="552450" cy="523876"/>
          </a:xfrm>
          <a:prstGeom prst="line">
            <a:avLst/>
          </a:prstGeom>
          <a:ln w="12700"/>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20353268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2000" fill="hold"/>
                                        <p:tgtEl>
                                          <p:spTgt spid="6"/>
                                        </p:tgtEl>
                                        <p:attrNameLst>
                                          <p:attrName>ppt_w</p:attrName>
                                        </p:attrNameLst>
                                      </p:cBhvr>
                                      <p:tavLst>
                                        <p:tav tm="0">
                                          <p:val>
                                            <p:fltVal val="0"/>
                                          </p:val>
                                        </p:tav>
                                        <p:tav tm="100000">
                                          <p:val>
                                            <p:strVal val="#ppt_w"/>
                                          </p:val>
                                        </p:tav>
                                      </p:tavLst>
                                    </p:anim>
                                    <p:anim calcmode="lin" valueType="num">
                                      <p:cBhvr>
                                        <p:cTn id="8" dur="2000" fill="hold"/>
                                        <p:tgtEl>
                                          <p:spTgt spid="6"/>
                                        </p:tgtEl>
                                        <p:attrNameLst>
                                          <p:attrName>ppt_h</p:attrName>
                                        </p:attrNameLst>
                                      </p:cBhvr>
                                      <p:tavLst>
                                        <p:tav tm="0">
                                          <p:val>
                                            <p:fltVal val="0"/>
                                          </p:val>
                                        </p:tav>
                                        <p:tav tm="100000">
                                          <p:val>
                                            <p:strVal val="#ppt_h"/>
                                          </p:val>
                                        </p:tav>
                                      </p:tavLst>
                                    </p:anim>
                                    <p:animEffect transition="in" filter="fade">
                                      <p:cBhvr>
                                        <p:cTn id="9" dur="2000"/>
                                        <p:tgtEl>
                                          <p:spTgt spid="6"/>
                                        </p:tgtEl>
                                      </p:cBhvr>
                                    </p:animEffect>
                                  </p:childTnLst>
                                </p:cTn>
                              </p:par>
                            </p:childTnLst>
                          </p:cTn>
                        </p:par>
                      </p:childTnLst>
                    </p:cTn>
                  </p:par>
                  <p:par>
                    <p:cTn id="10" fill="hold">
                      <p:stCondLst>
                        <p:cond delay="indefinite"/>
                      </p:stCondLst>
                      <p:childTnLst>
                        <p:par>
                          <p:cTn id="11" fill="hold">
                            <p:stCondLst>
                              <p:cond delay="0"/>
                            </p:stCondLst>
                            <p:childTnLst>
                              <p:par>
                                <p:cTn id="12" presetID="10" presetClass="entr" presetSubtype="0" fill="hold" nodeType="clickEffect">
                                  <p:stCondLst>
                                    <p:cond delay="0"/>
                                  </p:stCondLst>
                                  <p:childTnLst>
                                    <p:set>
                                      <p:cBhvr>
                                        <p:cTn id="13" dur="1" fill="hold">
                                          <p:stCondLst>
                                            <p:cond delay="0"/>
                                          </p:stCondLst>
                                        </p:cTn>
                                        <p:tgtEl>
                                          <p:spTgt spid="12"/>
                                        </p:tgtEl>
                                        <p:attrNameLst>
                                          <p:attrName>style.visibility</p:attrName>
                                        </p:attrNameLst>
                                      </p:cBhvr>
                                      <p:to>
                                        <p:strVal val="visible"/>
                                      </p:to>
                                    </p:set>
                                    <p:animEffect transition="in" filter="fade">
                                      <p:cBhvr>
                                        <p:cTn id="14" dur="2000"/>
                                        <p:tgtEl>
                                          <p:spTgt spid="12"/>
                                        </p:tgtEl>
                                      </p:cBhvr>
                                    </p:animEffect>
                                  </p:childTnLst>
                                </p:cTn>
                              </p:par>
                              <p:par>
                                <p:cTn id="15" presetID="10" presetClass="entr" presetSubtype="0" fill="hold" nodeType="with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fade">
                                      <p:cBhvr>
                                        <p:cTn id="17" dur="2000"/>
                                        <p:tgtEl>
                                          <p:spTgt spid="9"/>
                                        </p:tgtEl>
                                      </p:cBhvr>
                                    </p:animEffect>
                                  </p:childTnLst>
                                </p:cTn>
                              </p:par>
                              <p:par>
                                <p:cTn id="18" presetID="10" presetClass="entr" presetSubtype="0" fill="hold" grpId="0" nodeType="withEffect">
                                  <p:stCondLst>
                                    <p:cond delay="0"/>
                                  </p:stCondLst>
                                  <p:childTnLst>
                                    <p:set>
                                      <p:cBhvr>
                                        <p:cTn id="19" dur="1" fill="hold">
                                          <p:stCondLst>
                                            <p:cond delay="0"/>
                                          </p:stCondLst>
                                        </p:cTn>
                                        <p:tgtEl>
                                          <p:spTgt spid="7"/>
                                        </p:tgtEl>
                                        <p:attrNameLst>
                                          <p:attrName>style.visibility</p:attrName>
                                        </p:attrNameLst>
                                      </p:cBhvr>
                                      <p:to>
                                        <p:strVal val="visible"/>
                                      </p:to>
                                    </p:set>
                                    <p:animEffect transition="in" filter="fade">
                                      <p:cBhvr>
                                        <p:cTn id="20" dur="2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1C02A1D0-9089-4CF2-927D-D503115EAA7E}"/>
              </a:ext>
            </a:extLst>
          </p:cNvPr>
          <p:cNvPicPr>
            <a:picLocks noChangeAspect="1"/>
          </p:cNvPicPr>
          <p:nvPr/>
        </p:nvPicPr>
        <p:blipFill rotWithShape="1">
          <a:blip r:embed="rId3"/>
          <a:srcRect l="-67" t="8485" r="-1" b="6936"/>
          <a:stretch/>
        </p:blipFill>
        <p:spPr>
          <a:xfrm>
            <a:off x="1696915" y="1469767"/>
            <a:ext cx="9132588" cy="4341993"/>
          </a:xfrm>
          <a:prstGeom prst="rect">
            <a:avLst/>
          </a:prstGeom>
        </p:spPr>
      </p:pic>
      <p:sp>
        <p:nvSpPr>
          <p:cNvPr id="5" name="TextBox 4">
            <a:extLst>
              <a:ext uri="{FF2B5EF4-FFF2-40B4-BE49-F238E27FC236}">
                <a16:creationId xmlns:a16="http://schemas.microsoft.com/office/drawing/2014/main" id="{6EBFA670-40B9-41D8-A141-7F0989B0FDA6}"/>
              </a:ext>
            </a:extLst>
          </p:cNvPr>
          <p:cNvSpPr txBox="1"/>
          <p:nvPr/>
        </p:nvSpPr>
        <p:spPr>
          <a:xfrm>
            <a:off x="0" y="101181"/>
            <a:ext cx="12192000" cy="400110"/>
          </a:xfrm>
          <a:prstGeom prst="rect">
            <a:avLst/>
          </a:prstGeom>
          <a:noFill/>
        </p:spPr>
        <p:txBody>
          <a:bodyPr wrap="square" rtlCol="0">
            <a:spAutoFit/>
          </a:bodyPr>
          <a:lstStyle/>
          <a:p>
            <a:pPr algn="ctr"/>
            <a:r>
              <a:rPr lang="en-US" sz="2000" b="1" dirty="0">
                <a:latin typeface="Arial" panose="020B0604020202020204" pitchFamily="34" charset="0"/>
                <a:cs typeface="Arial" panose="020B0604020202020204" pitchFamily="34" charset="0"/>
              </a:rPr>
              <a:t>Location of </a:t>
            </a:r>
            <a:r>
              <a:rPr lang="en-US" sz="2000" b="1" dirty="0" err="1">
                <a:latin typeface="Arial" panose="020B0604020202020204" pitchFamily="34" charset="0"/>
                <a:cs typeface="Arial" panose="020B0604020202020204" pitchFamily="34" charset="0"/>
              </a:rPr>
              <a:t>Khuntsi</a:t>
            </a:r>
            <a:r>
              <a:rPr lang="en-US" sz="2000" b="1" dirty="0">
                <a:latin typeface="Arial" panose="020B0604020202020204" pitchFamily="34" charset="0"/>
                <a:cs typeface="Arial" panose="020B0604020202020204" pitchFamily="34" charset="0"/>
              </a:rPr>
              <a:t> Fortress – </a:t>
            </a:r>
            <a:r>
              <a:rPr lang="en-US" sz="2000" b="1" dirty="0" err="1">
                <a:latin typeface="Arial" panose="020B0604020202020204" pitchFamily="34" charset="0"/>
                <a:cs typeface="Arial" panose="020B0604020202020204" pitchFamily="34" charset="0"/>
              </a:rPr>
              <a:t>Onogouris</a:t>
            </a:r>
            <a:r>
              <a:rPr lang="en-US" sz="2000" b="1" dirty="0">
                <a:latin typeface="Arial" panose="020B0604020202020204" pitchFamily="34" charset="0"/>
                <a:cs typeface="Arial" panose="020B0604020202020204" pitchFamily="34" charset="0"/>
              </a:rPr>
              <a:t> (?)</a:t>
            </a:r>
            <a:endParaRPr lang="ru-RU" sz="2000" b="1" dirty="0">
              <a:latin typeface="Arial" panose="020B0604020202020204" pitchFamily="34" charset="0"/>
              <a:cs typeface="Arial" panose="020B0604020202020204" pitchFamily="34" charset="0"/>
            </a:endParaRPr>
          </a:p>
        </p:txBody>
      </p:sp>
      <p:sp>
        <p:nvSpPr>
          <p:cNvPr id="2" name="Rectangle 1"/>
          <p:cNvSpPr/>
          <p:nvPr/>
        </p:nvSpPr>
        <p:spPr>
          <a:xfrm>
            <a:off x="1134208" y="546441"/>
            <a:ext cx="10146323" cy="923330"/>
          </a:xfrm>
          <a:prstGeom prst="rect">
            <a:avLst/>
          </a:prstGeom>
        </p:spPr>
        <p:txBody>
          <a:bodyPr wrap="square">
            <a:spAutoFit/>
          </a:bodyPr>
          <a:lstStyle/>
          <a:p>
            <a:pPr algn="just"/>
            <a:r>
              <a:rPr lang="en-GB" dirty="0">
                <a:latin typeface="Arial" panose="020B0604020202020204" pitchFamily="34" charset="0"/>
                <a:ea typeface="Calibri" panose="020F0502020204030204" pitchFamily="34" charset="0"/>
              </a:rPr>
              <a:t>when we speak about relations between Christianity and other religions, and the conflicts and assimilation that took place in West Georgia, it is necessary to include some new discoveries of the Anglo-Georgian Expedition to </a:t>
            </a:r>
            <a:r>
              <a:rPr lang="en-GB" dirty="0" err="1">
                <a:latin typeface="Arial" panose="020B0604020202020204" pitchFamily="34" charset="0"/>
                <a:ea typeface="Calibri" panose="020F0502020204030204" pitchFamily="34" charset="0"/>
              </a:rPr>
              <a:t>Nokalakevi</a:t>
            </a:r>
            <a:r>
              <a:rPr lang="en-GB" dirty="0">
                <a:latin typeface="Arial" panose="020B0604020202020204" pitchFamily="34" charset="0"/>
                <a:ea typeface="Calibri" panose="020F0502020204030204" pitchFamily="34" charset="0"/>
              </a:rPr>
              <a:t>. </a:t>
            </a:r>
            <a:endParaRPr lang="en-US" dirty="0"/>
          </a:p>
        </p:txBody>
      </p:sp>
      <p:sp>
        <p:nvSpPr>
          <p:cNvPr id="3" name="Rectangle 2"/>
          <p:cNvSpPr/>
          <p:nvPr/>
        </p:nvSpPr>
        <p:spPr>
          <a:xfrm>
            <a:off x="879232" y="5864512"/>
            <a:ext cx="10761784" cy="923330"/>
          </a:xfrm>
          <a:prstGeom prst="rect">
            <a:avLst/>
          </a:prstGeom>
        </p:spPr>
        <p:txBody>
          <a:bodyPr wrap="square">
            <a:spAutoFit/>
          </a:bodyPr>
          <a:lstStyle/>
          <a:p>
            <a:pPr algn="just"/>
            <a:r>
              <a:rPr lang="en-GB" dirty="0">
                <a:latin typeface="Arial" panose="020B0604020202020204" pitchFamily="34" charset="0"/>
                <a:ea typeface="Calibri" panose="020F0502020204030204" pitchFamily="34" charset="0"/>
              </a:rPr>
              <a:t>In 2014 we received information regarding the ruins of a fortress 25 km east of </a:t>
            </a:r>
            <a:r>
              <a:rPr lang="en-GB" dirty="0" err="1">
                <a:latin typeface="Arial" panose="020B0604020202020204" pitchFamily="34" charset="0"/>
                <a:ea typeface="Calibri" panose="020F0502020204030204" pitchFamily="34" charset="0"/>
              </a:rPr>
              <a:t>Nokalakevi-Archaeopolis</a:t>
            </a:r>
            <a:r>
              <a:rPr lang="en-GB" dirty="0">
                <a:latin typeface="Arial" panose="020B0604020202020204" pitchFamily="34" charset="0"/>
                <a:ea typeface="Calibri" panose="020F0502020204030204" pitchFamily="34" charset="0"/>
              </a:rPr>
              <a:t>. </a:t>
            </a:r>
            <a:endParaRPr lang="en-US" dirty="0"/>
          </a:p>
          <a:p>
            <a:pPr algn="just"/>
            <a:r>
              <a:rPr lang="en-GB" dirty="0">
                <a:latin typeface="Arial" panose="020B0604020202020204" pitchFamily="34" charset="0"/>
                <a:ea typeface="Calibri" panose="020F0502020204030204" pitchFamily="34" charset="0"/>
              </a:rPr>
              <a:t>We visited the site and found a very interesting monument, situated perfectly to control routes and </a:t>
            </a:r>
          </a:p>
          <a:p>
            <a:pPr algn="just"/>
            <a:r>
              <a:rPr lang="en-GB" dirty="0">
                <a:latin typeface="Arial" panose="020B0604020202020204" pitchFamily="34" charset="0"/>
                <a:ea typeface="Calibri" panose="020F0502020204030204" pitchFamily="34" charset="0"/>
              </a:rPr>
              <a:t>the plain between two important </a:t>
            </a:r>
            <a:r>
              <a:rPr lang="en-GB" dirty="0" err="1">
                <a:latin typeface="Arial" panose="020B0604020202020204" pitchFamily="34" charset="0"/>
                <a:ea typeface="Calibri" panose="020F0502020204030204" pitchFamily="34" charset="0"/>
              </a:rPr>
              <a:t>Laz</a:t>
            </a:r>
            <a:r>
              <a:rPr lang="en-GB" dirty="0">
                <a:latin typeface="Arial" panose="020B0604020202020204" pitchFamily="34" charset="0"/>
                <a:ea typeface="Calibri" panose="020F0502020204030204" pitchFamily="34" charset="0"/>
              </a:rPr>
              <a:t> cities, Kutaisi-</a:t>
            </a:r>
            <a:r>
              <a:rPr lang="en-GB" dirty="0" err="1">
                <a:latin typeface="Arial" panose="020B0604020202020204" pitchFamily="34" charset="0"/>
                <a:ea typeface="Calibri" panose="020F0502020204030204" pitchFamily="34" charset="0"/>
              </a:rPr>
              <a:t>Mokhiris</a:t>
            </a:r>
            <a:r>
              <a:rPr lang="en-GB" dirty="0">
                <a:latin typeface="Arial" panose="020B0604020202020204" pitchFamily="34" charset="0"/>
                <a:ea typeface="Calibri" panose="020F0502020204030204" pitchFamily="34" charset="0"/>
              </a:rPr>
              <a:t> and </a:t>
            </a:r>
            <a:r>
              <a:rPr lang="en-GB" dirty="0" err="1">
                <a:latin typeface="Arial" panose="020B0604020202020204" pitchFamily="34" charset="0"/>
                <a:ea typeface="Calibri" panose="020F0502020204030204" pitchFamily="34" charset="0"/>
              </a:rPr>
              <a:t>Nokalakevi-Archaeopolis</a:t>
            </a:r>
            <a:r>
              <a:rPr lang="en-GB" dirty="0">
                <a:latin typeface="Arial" panose="020B0604020202020204" pitchFamily="34" charset="0"/>
                <a:ea typeface="Calibri" panose="020F0502020204030204" pitchFamily="34" charset="0"/>
              </a:rPr>
              <a:t>. </a:t>
            </a:r>
          </a:p>
        </p:txBody>
      </p:sp>
    </p:spTree>
    <p:extLst>
      <p:ext uri="{BB962C8B-B14F-4D97-AF65-F5344CB8AC3E}">
        <p14:creationId xmlns:p14="http://schemas.microsoft.com/office/powerpoint/2010/main" val="13985849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897EE5A3-4AD5-4EF2-937A-4D6591A86EB9}"/>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a:stretch/>
        </p:blipFill>
        <p:spPr>
          <a:xfrm>
            <a:off x="4792241" y="1392506"/>
            <a:ext cx="7272846" cy="5255569"/>
          </a:xfrm>
          <a:prstGeom prst="rect">
            <a:avLst/>
          </a:prstGeom>
          <a:ln>
            <a:solidFill>
              <a:schemeClr val="tx1"/>
            </a:solidFill>
          </a:ln>
        </p:spPr>
      </p:pic>
      <p:sp>
        <p:nvSpPr>
          <p:cNvPr id="4" name="Rectangle 3">
            <a:extLst>
              <a:ext uri="{FF2B5EF4-FFF2-40B4-BE49-F238E27FC236}">
                <a16:creationId xmlns:a16="http://schemas.microsoft.com/office/drawing/2014/main" id="{8A98842A-F6E1-42A2-8856-935B678BCC4D}"/>
              </a:ext>
            </a:extLst>
          </p:cNvPr>
          <p:cNvSpPr/>
          <p:nvPr/>
        </p:nvSpPr>
        <p:spPr>
          <a:xfrm rot="1914412">
            <a:off x="9790343" y="2629869"/>
            <a:ext cx="332383" cy="91746"/>
          </a:xfrm>
          <a:prstGeom prst="rect">
            <a:avLst/>
          </a:prstGeom>
          <a:noFill/>
          <a:ln>
            <a:solidFill>
              <a:schemeClr val="tx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1" name="Freeform: Shape 10">
            <a:extLst>
              <a:ext uri="{FF2B5EF4-FFF2-40B4-BE49-F238E27FC236}">
                <a16:creationId xmlns:a16="http://schemas.microsoft.com/office/drawing/2014/main" id="{5288376D-38ED-4C83-B0FE-44D7E765D6C4}"/>
              </a:ext>
            </a:extLst>
          </p:cNvPr>
          <p:cNvSpPr/>
          <p:nvPr/>
        </p:nvSpPr>
        <p:spPr>
          <a:xfrm>
            <a:off x="8906609" y="4159785"/>
            <a:ext cx="1049925" cy="854494"/>
          </a:xfrm>
          <a:custGeom>
            <a:avLst/>
            <a:gdLst>
              <a:gd name="connsiteX0" fmla="*/ 1028700 w 1137285"/>
              <a:gd name="connsiteY0" fmla="*/ 0 h 904875"/>
              <a:gd name="connsiteX1" fmla="*/ 781050 w 1137285"/>
              <a:gd name="connsiteY1" fmla="*/ 219075 h 904875"/>
              <a:gd name="connsiteX2" fmla="*/ 582930 w 1137285"/>
              <a:gd name="connsiteY2" fmla="*/ 320040 h 904875"/>
              <a:gd name="connsiteX3" fmla="*/ 390525 w 1137285"/>
              <a:gd name="connsiteY3" fmla="*/ 375285 h 904875"/>
              <a:gd name="connsiteX4" fmla="*/ 240030 w 1137285"/>
              <a:gd name="connsiteY4" fmla="*/ 464820 h 904875"/>
              <a:gd name="connsiteX5" fmla="*/ 104775 w 1137285"/>
              <a:gd name="connsiteY5" fmla="*/ 621030 h 904875"/>
              <a:gd name="connsiteX6" fmla="*/ 17145 w 1137285"/>
              <a:gd name="connsiteY6" fmla="*/ 782955 h 904875"/>
              <a:gd name="connsiteX7" fmla="*/ 0 w 1137285"/>
              <a:gd name="connsiteY7" fmla="*/ 851535 h 904875"/>
              <a:gd name="connsiteX8" fmla="*/ 74295 w 1137285"/>
              <a:gd name="connsiteY8" fmla="*/ 904875 h 904875"/>
              <a:gd name="connsiteX9" fmla="*/ 108585 w 1137285"/>
              <a:gd name="connsiteY9" fmla="*/ 803910 h 904875"/>
              <a:gd name="connsiteX10" fmla="*/ 186690 w 1137285"/>
              <a:gd name="connsiteY10" fmla="*/ 674370 h 904875"/>
              <a:gd name="connsiteX11" fmla="*/ 302895 w 1137285"/>
              <a:gd name="connsiteY11" fmla="*/ 546735 h 904875"/>
              <a:gd name="connsiteX12" fmla="*/ 438150 w 1137285"/>
              <a:gd name="connsiteY12" fmla="*/ 476250 h 904875"/>
              <a:gd name="connsiteX13" fmla="*/ 600075 w 1137285"/>
              <a:gd name="connsiteY13" fmla="*/ 430530 h 904875"/>
              <a:gd name="connsiteX14" fmla="*/ 843915 w 1137285"/>
              <a:gd name="connsiteY14" fmla="*/ 291465 h 904875"/>
              <a:gd name="connsiteX15" fmla="*/ 1021080 w 1137285"/>
              <a:gd name="connsiteY15" fmla="*/ 146685 h 904875"/>
              <a:gd name="connsiteX16" fmla="*/ 1137285 w 1137285"/>
              <a:gd name="connsiteY16" fmla="*/ 55245 h 904875"/>
              <a:gd name="connsiteX17" fmla="*/ 1028700 w 1137285"/>
              <a:gd name="connsiteY17" fmla="*/ 0 h 9048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137285" h="904875">
                <a:moveTo>
                  <a:pt x="1028700" y="0"/>
                </a:moveTo>
                <a:lnTo>
                  <a:pt x="781050" y="219075"/>
                </a:lnTo>
                <a:lnTo>
                  <a:pt x="582930" y="320040"/>
                </a:lnTo>
                <a:lnTo>
                  <a:pt x="390525" y="375285"/>
                </a:lnTo>
                <a:lnTo>
                  <a:pt x="240030" y="464820"/>
                </a:lnTo>
                <a:lnTo>
                  <a:pt x="104775" y="621030"/>
                </a:lnTo>
                <a:lnTo>
                  <a:pt x="17145" y="782955"/>
                </a:lnTo>
                <a:lnTo>
                  <a:pt x="0" y="851535"/>
                </a:lnTo>
                <a:lnTo>
                  <a:pt x="74295" y="904875"/>
                </a:lnTo>
                <a:lnTo>
                  <a:pt x="108585" y="803910"/>
                </a:lnTo>
                <a:lnTo>
                  <a:pt x="186690" y="674370"/>
                </a:lnTo>
                <a:lnTo>
                  <a:pt x="302895" y="546735"/>
                </a:lnTo>
                <a:lnTo>
                  <a:pt x="438150" y="476250"/>
                </a:lnTo>
                <a:lnTo>
                  <a:pt x="600075" y="430530"/>
                </a:lnTo>
                <a:lnTo>
                  <a:pt x="843915" y="291465"/>
                </a:lnTo>
                <a:lnTo>
                  <a:pt x="1021080" y="146685"/>
                </a:lnTo>
                <a:lnTo>
                  <a:pt x="1137285" y="55245"/>
                </a:lnTo>
                <a:lnTo>
                  <a:pt x="1028700" y="0"/>
                </a:lnTo>
                <a:close/>
              </a:path>
            </a:pathLst>
          </a:custGeom>
          <a:noFill/>
          <a:ln>
            <a:solidFill>
              <a:schemeClr val="tx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ka-GE"/>
              <a:t> </a:t>
            </a:r>
            <a:endParaRPr lang="ru-RU" dirty="0"/>
          </a:p>
        </p:txBody>
      </p:sp>
      <p:sp>
        <p:nvSpPr>
          <p:cNvPr id="12" name="Freeform: Shape 11">
            <a:extLst>
              <a:ext uri="{FF2B5EF4-FFF2-40B4-BE49-F238E27FC236}">
                <a16:creationId xmlns:a16="http://schemas.microsoft.com/office/drawing/2014/main" id="{6C2C9DE4-8B41-44B9-BE5C-D9907DB8BD69}"/>
              </a:ext>
            </a:extLst>
          </p:cNvPr>
          <p:cNvSpPr/>
          <p:nvPr/>
        </p:nvSpPr>
        <p:spPr>
          <a:xfrm>
            <a:off x="6479931" y="3455376"/>
            <a:ext cx="2426678" cy="2839915"/>
          </a:xfrm>
          <a:custGeom>
            <a:avLst/>
            <a:gdLst>
              <a:gd name="connsiteX0" fmla="*/ 2783840 w 2849880"/>
              <a:gd name="connsiteY0" fmla="*/ 2981960 h 3347720"/>
              <a:gd name="connsiteX1" fmla="*/ 2448560 w 2849880"/>
              <a:gd name="connsiteY1" fmla="*/ 3134360 h 3347720"/>
              <a:gd name="connsiteX2" fmla="*/ 2042160 w 2849880"/>
              <a:gd name="connsiteY2" fmla="*/ 3256280 h 3347720"/>
              <a:gd name="connsiteX3" fmla="*/ 1402080 w 2849880"/>
              <a:gd name="connsiteY3" fmla="*/ 3185160 h 3347720"/>
              <a:gd name="connsiteX4" fmla="*/ 878840 w 2849880"/>
              <a:gd name="connsiteY4" fmla="*/ 3002280 h 3347720"/>
              <a:gd name="connsiteX5" fmla="*/ 426720 w 2849880"/>
              <a:gd name="connsiteY5" fmla="*/ 2672080 h 3347720"/>
              <a:gd name="connsiteX6" fmla="*/ 172720 w 2849880"/>
              <a:gd name="connsiteY6" fmla="*/ 2118360 h 3347720"/>
              <a:gd name="connsiteX7" fmla="*/ 91440 w 2849880"/>
              <a:gd name="connsiteY7" fmla="*/ 1605280 h 3347720"/>
              <a:gd name="connsiteX8" fmla="*/ 111760 w 2849880"/>
              <a:gd name="connsiteY8" fmla="*/ 1188720 h 3347720"/>
              <a:gd name="connsiteX9" fmla="*/ 162560 w 2849880"/>
              <a:gd name="connsiteY9" fmla="*/ 787400 h 3347720"/>
              <a:gd name="connsiteX10" fmla="*/ 309880 w 2849880"/>
              <a:gd name="connsiteY10" fmla="*/ 360680 h 3347720"/>
              <a:gd name="connsiteX11" fmla="*/ 528320 w 2849880"/>
              <a:gd name="connsiteY11" fmla="*/ 177800 h 3347720"/>
              <a:gd name="connsiteX12" fmla="*/ 736600 w 2849880"/>
              <a:gd name="connsiteY12" fmla="*/ 66040 h 3347720"/>
              <a:gd name="connsiteX13" fmla="*/ 701040 w 2849880"/>
              <a:gd name="connsiteY13" fmla="*/ 0 h 3347720"/>
              <a:gd name="connsiteX14" fmla="*/ 477520 w 2849880"/>
              <a:gd name="connsiteY14" fmla="*/ 111760 h 3347720"/>
              <a:gd name="connsiteX15" fmla="*/ 264160 w 2849880"/>
              <a:gd name="connsiteY15" fmla="*/ 294640 h 3347720"/>
              <a:gd name="connsiteX16" fmla="*/ 193040 w 2849880"/>
              <a:gd name="connsiteY16" fmla="*/ 391160 h 3347720"/>
              <a:gd name="connsiteX17" fmla="*/ 71120 w 2849880"/>
              <a:gd name="connsiteY17" fmla="*/ 792480 h 3347720"/>
              <a:gd name="connsiteX18" fmla="*/ 0 w 2849880"/>
              <a:gd name="connsiteY18" fmla="*/ 1630680 h 3347720"/>
              <a:gd name="connsiteX19" fmla="*/ 101600 w 2849880"/>
              <a:gd name="connsiteY19" fmla="*/ 2174240 h 3347720"/>
              <a:gd name="connsiteX20" fmla="*/ 355600 w 2849880"/>
              <a:gd name="connsiteY20" fmla="*/ 2753360 h 3347720"/>
              <a:gd name="connsiteX21" fmla="*/ 873760 w 2849880"/>
              <a:gd name="connsiteY21" fmla="*/ 3098800 h 3347720"/>
              <a:gd name="connsiteX22" fmla="*/ 1407160 w 2849880"/>
              <a:gd name="connsiteY22" fmla="*/ 3286760 h 3347720"/>
              <a:gd name="connsiteX23" fmla="*/ 2062480 w 2849880"/>
              <a:gd name="connsiteY23" fmla="*/ 3347720 h 3347720"/>
              <a:gd name="connsiteX24" fmla="*/ 2169160 w 2849880"/>
              <a:gd name="connsiteY24" fmla="*/ 3327400 h 3347720"/>
              <a:gd name="connsiteX25" fmla="*/ 2849880 w 2849880"/>
              <a:gd name="connsiteY25" fmla="*/ 3042920 h 3347720"/>
              <a:gd name="connsiteX26" fmla="*/ 2783840 w 2849880"/>
              <a:gd name="connsiteY26" fmla="*/ 2981960 h 33477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2849880" h="3347720">
                <a:moveTo>
                  <a:pt x="2783840" y="2981960"/>
                </a:moveTo>
                <a:lnTo>
                  <a:pt x="2448560" y="3134360"/>
                </a:lnTo>
                <a:lnTo>
                  <a:pt x="2042160" y="3256280"/>
                </a:lnTo>
                <a:lnTo>
                  <a:pt x="1402080" y="3185160"/>
                </a:lnTo>
                <a:lnTo>
                  <a:pt x="878840" y="3002280"/>
                </a:lnTo>
                <a:lnTo>
                  <a:pt x="426720" y="2672080"/>
                </a:lnTo>
                <a:lnTo>
                  <a:pt x="172720" y="2118360"/>
                </a:lnTo>
                <a:lnTo>
                  <a:pt x="91440" y="1605280"/>
                </a:lnTo>
                <a:lnTo>
                  <a:pt x="111760" y="1188720"/>
                </a:lnTo>
                <a:lnTo>
                  <a:pt x="162560" y="787400"/>
                </a:lnTo>
                <a:lnTo>
                  <a:pt x="309880" y="360680"/>
                </a:lnTo>
                <a:lnTo>
                  <a:pt x="528320" y="177800"/>
                </a:lnTo>
                <a:lnTo>
                  <a:pt x="736600" y="66040"/>
                </a:lnTo>
                <a:lnTo>
                  <a:pt x="701040" y="0"/>
                </a:lnTo>
                <a:lnTo>
                  <a:pt x="477520" y="111760"/>
                </a:lnTo>
                <a:lnTo>
                  <a:pt x="264160" y="294640"/>
                </a:lnTo>
                <a:lnTo>
                  <a:pt x="193040" y="391160"/>
                </a:lnTo>
                <a:lnTo>
                  <a:pt x="71120" y="792480"/>
                </a:lnTo>
                <a:lnTo>
                  <a:pt x="0" y="1630680"/>
                </a:lnTo>
                <a:lnTo>
                  <a:pt x="101600" y="2174240"/>
                </a:lnTo>
                <a:lnTo>
                  <a:pt x="355600" y="2753360"/>
                </a:lnTo>
                <a:lnTo>
                  <a:pt x="873760" y="3098800"/>
                </a:lnTo>
                <a:lnTo>
                  <a:pt x="1407160" y="3286760"/>
                </a:lnTo>
                <a:lnTo>
                  <a:pt x="2062480" y="3347720"/>
                </a:lnTo>
                <a:lnTo>
                  <a:pt x="2169160" y="3327400"/>
                </a:lnTo>
                <a:lnTo>
                  <a:pt x="2849880" y="3042920"/>
                </a:lnTo>
                <a:lnTo>
                  <a:pt x="2783840" y="2981960"/>
                </a:lnTo>
                <a:close/>
              </a:path>
            </a:pathLst>
          </a:custGeom>
          <a:noFill/>
          <a:ln>
            <a:solidFill>
              <a:schemeClr val="tx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3" name="Freeform: Shape 12">
            <a:extLst>
              <a:ext uri="{FF2B5EF4-FFF2-40B4-BE49-F238E27FC236}">
                <a16:creationId xmlns:a16="http://schemas.microsoft.com/office/drawing/2014/main" id="{77F61180-D51E-44A6-8858-B1E801493FFE}"/>
              </a:ext>
            </a:extLst>
          </p:cNvPr>
          <p:cNvSpPr/>
          <p:nvPr/>
        </p:nvSpPr>
        <p:spPr>
          <a:xfrm>
            <a:off x="8463832" y="2103606"/>
            <a:ext cx="790228" cy="141516"/>
          </a:xfrm>
          <a:custGeom>
            <a:avLst/>
            <a:gdLst>
              <a:gd name="connsiteX0" fmla="*/ 822960 w 855980"/>
              <a:gd name="connsiteY0" fmla="*/ 149860 h 149860"/>
              <a:gd name="connsiteX1" fmla="*/ 607060 w 855980"/>
              <a:gd name="connsiteY1" fmla="*/ 76200 h 149860"/>
              <a:gd name="connsiteX2" fmla="*/ 294640 w 855980"/>
              <a:gd name="connsiteY2" fmla="*/ 76200 h 149860"/>
              <a:gd name="connsiteX3" fmla="*/ 15240 w 855980"/>
              <a:gd name="connsiteY3" fmla="*/ 124460 h 149860"/>
              <a:gd name="connsiteX4" fmla="*/ 0 w 855980"/>
              <a:gd name="connsiteY4" fmla="*/ 45720 h 149860"/>
              <a:gd name="connsiteX5" fmla="*/ 279400 w 855980"/>
              <a:gd name="connsiteY5" fmla="*/ 0 h 149860"/>
              <a:gd name="connsiteX6" fmla="*/ 622300 w 855980"/>
              <a:gd name="connsiteY6" fmla="*/ 7620 h 149860"/>
              <a:gd name="connsiteX7" fmla="*/ 855980 w 855980"/>
              <a:gd name="connsiteY7" fmla="*/ 83820 h 149860"/>
              <a:gd name="connsiteX8" fmla="*/ 822960 w 855980"/>
              <a:gd name="connsiteY8" fmla="*/ 149860 h 1498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55980" h="149860">
                <a:moveTo>
                  <a:pt x="822960" y="149860"/>
                </a:moveTo>
                <a:lnTo>
                  <a:pt x="607060" y="76200"/>
                </a:lnTo>
                <a:lnTo>
                  <a:pt x="294640" y="76200"/>
                </a:lnTo>
                <a:lnTo>
                  <a:pt x="15240" y="124460"/>
                </a:lnTo>
                <a:lnTo>
                  <a:pt x="0" y="45720"/>
                </a:lnTo>
                <a:lnTo>
                  <a:pt x="279400" y="0"/>
                </a:lnTo>
                <a:lnTo>
                  <a:pt x="622300" y="7620"/>
                </a:lnTo>
                <a:lnTo>
                  <a:pt x="855980" y="83820"/>
                </a:lnTo>
                <a:lnTo>
                  <a:pt x="822960" y="149860"/>
                </a:lnTo>
                <a:close/>
              </a:path>
            </a:pathLst>
          </a:custGeom>
          <a:noFill/>
          <a:ln>
            <a:solidFill>
              <a:schemeClr val="tx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4" name="Freeform: Shape 13">
            <a:extLst>
              <a:ext uri="{FF2B5EF4-FFF2-40B4-BE49-F238E27FC236}">
                <a16:creationId xmlns:a16="http://schemas.microsoft.com/office/drawing/2014/main" id="{820ACBE6-FB9A-41D1-BA1D-63CE83FEB0E9}"/>
              </a:ext>
            </a:extLst>
          </p:cNvPr>
          <p:cNvSpPr/>
          <p:nvPr/>
        </p:nvSpPr>
        <p:spPr>
          <a:xfrm>
            <a:off x="6067726" y="1758211"/>
            <a:ext cx="399218" cy="345395"/>
          </a:xfrm>
          <a:custGeom>
            <a:avLst/>
            <a:gdLst>
              <a:gd name="connsiteX0" fmla="*/ 43815 w 432435"/>
              <a:gd name="connsiteY0" fmla="*/ 365760 h 365760"/>
              <a:gd name="connsiteX1" fmla="*/ 190500 w 432435"/>
              <a:gd name="connsiteY1" fmla="*/ 219075 h 365760"/>
              <a:gd name="connsiteX2" fmla="*/ 327660 w 432435"/>
              <a:gd name="connsiteY2" fmla="*/ 118110 h 365760"/>
              <a:gd name="connsiteX3" fmla="*/ 432435 w 432435"/>
              <a:gd name="connsiteY3" fmla="*/ 57150 h 365760"/>
              <a:gd name="connsiteX4" fmla="*/ 394335 w 432435"/>
              <a:gd name="connsiteY4" fmla="*/ 0 h 365760"/>
              <a:gd name="connsiteX5" fmla="*/ 268605 w 432435"/>
              <a:gd name="connsiteY5" fmla="*/ 74295 h 365760"/>
              <a:gd name="connsiteX6" fmla="*/ 144780 w 432435"/>
              <a:gd name="connsiteY6" fmla="*/ 175260 h 365760"/>
              <a:gd name="connsiteX7" fmla="*/ 0 w 432435"/>
              <a:gd name="connsiteY7" fmla="*/ 331470 h 365760"/>
              <a:gd name="connsiteX8" fmla="*/ 43815 w 432435"/>
              <a:gd name="connsiteY8" fmla="*/ 365760 h 3657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32435" h="365760">
                <a:moveTo>
                  <a:pt x="43815" y="365760"/>
                </a:moveTo>
                <a:lnTo>
                  <a:pt x="190500" y="219075"/>
                </a:lnTo>
                <a:lnTo>
                  <a:pt x="327660" y="118110"/>
                </a:lnTo>
                <a:lnTo>
                  <a:pt x="432435" y="57150"/>
                </a:lnTo>
                <a:lnTo>
                  <a:pt x="394335" y="0"/>
                </a:lnTo>
                <a:lnTo>
                  <a:pt x="268605" y="74295"/>
                </a:lnTo>
                <a:lnTo>
                  <a:pt x="144780" y="175260"/>
                </a:lnTo>
                <a:lnTo>
                  <a:pt x="0" y="331470"/>
                </a:lnTo>
                <a:lnTo>
                  <a:pt x="43815" y="365760"/>
                </a:lnTo>
                <a:close/>
              </a:path>
            </a:pathLst>
          </a:custGeom>
          <a:noFill/>
          <a:ln>
            <a:solidFill>
              <a:schemeClr val="tx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6" name="TextBox 15">
            <a:extLst>
              <a:ext uri="{FF2B5EF4-FFF2-40B4-BE49-F238E27FC236}">
                <a16:creationId xmlns:a16="http://schemas.microsoft.com/office/drawing/2014/main" id="{A9DAAE2E-19F9-4E78-959E-5D204B056851}"/>
              </a:ext>
            </a:extLst>
          </p:cNvPr>
          <p:cNvSpPr txBox="1"/>
          <p:nvPr/>
        </p:nvSpPr>
        <p:spPr>
          <a:xfrm>
            <a:off x="-91745" y="353043"/>
            <a:ext cx="12192000" cy="400110"/>
          </a:xfrm>
          <a:prstGeom prst="rect">
            <a:avLst/>
          </a:prstGeom>
          <a:noFill/>
        </p:spPr>
        <p:txBody>
          <a:bodyPr wrap="square" rtlCol="0">
            <a:spAutoFit/>
          </a:bodyPr>
          <a:lstStyle/>
          <a:p>
            <a:pPr algn="ctr"/>
            <a:r>
              <a:rPr lang="en-US" sz="2000" b="1" dirty="0">
                <a:latin typeface="Arial" panose="020B0604020202020204" pitchFamily="34" charset="0"/>
                <a:cs typeface="Arial" panose="020B0604020202020204" pitchFamily="34" charset="0"/>
              </a:rPr>
              <a:t>Plan of </a:t>
            </a:r>
            <a:r>
              <a:rPr lang="en-US" sz="2000" b="1" dirty="0" err="1">
                <a:latin typeface="Arial" panose="020B0604020202020204" pitchFamily="34" charset="0"/>
                <a:cs typeface="Arial" panose="020B0604020202020204" pitchFamily="34" charset="0"/>
              </a:rPr>
              <a:t>Khuntsi</a:t>
            </a:r>
            <a:r>
              <a:rPr lang="en-US" sz="2000" b="1" dirty="0">
                <a:latin typeface="Arial" panose="020B0604020202020204" pitchFamily="34" charset="0"/>
                <a:cs typeface="Arial" panose="020B0604020202020204" pitchFamily="34" charset="0"/>
              </a:rPr>
              <a:t> fortress</a:t>
            </a:r>
            <a:endParaRPr lang="ru-RU" sz="2000" b="1" dirty="0">
              <a:latin typeface="Arial" panose="020B0604020202020204" pitchFamily="34" charset="0"/>
              <a:cs typeface="Arial" panose="020B0604020202020204" pitchFamily="34" charset="0"/>
            </a:endParaRPr>
          </a:p>
        </p:txBody>
      </p:sp>
      <p:sp>
        <p:nvSpPr>
          <p:cNvPr id="2" name="Rectangle 1"/>
          <p:cNvSpPr/>
          <p:nvPr/>
        </p:nvSpPr>
        <p:spPr>
          <a:xfrm>
            <a:off x="306065" y="1930908"/>
            <a:ext cx="4154502" cy="3693319"/>
          </a:xfrm>
          <a:prstGeom prst="rect">
            <a:avLst/>
          </a:prstGeom>
        </p:spPr>
        <p:txBody>
          <a:bodyPr wrap="square">
            <a:spAutoFit/>
          </a:bodyPr>
          <a:lstStyle/>
          <a:p>
            <a:pPr algn="just"/>
            <a:r>
              <a:rPr lang="en-GB" dirty="0">
                <a:latin typeface="Arial" panose="020B0604020202020204" pitchFamily="34" charset="0"/>
                <a:ea typeface="Calibri" panose="020F0502020204030204" pitchFamily="34" charset="0"/>
              </a:rPr>
              <a:t>After archaeological investigation over ten years, we can suggest that this fortress could be ancient </a:t>
            </a:r>
            <a:r>
              <a:rPr lang="en-GB" dirty="0" err="1">
                <a:latin typeface="Arial" panose="020B0604020202020204" pitchFamily="34" charset="0"/>
                <a:ea typeface="Calibri" panose="020F0502020204030204" pitchFamily="34" charset="0"/>
              </a:rPr>
              <a:t>Onogouris</a:t>
            </a:r>
            <a:r>
              <a:rPr lang="en-GB" dirty="0">
                <a:latin typeface="Arial" panose="020B0604020202020204" pitchFamily="34" charset="0"/>
                <a:ea typeface="Calibri" panose="020F0502020204030204" pitchFamily="34" charset="0"/>
              </a:rPr>
              <a:t>, mentioned by </a:t>
            </a:r>
            <a:r>
              <a:rPr lang="en-GB" dirty="0" err="1">
                <a:latin typeface="Arial" panose="020B0604020202020204" pitchFamily="34" charset="0"/>
                <a:ea typeface="Calibri" panose="020F0502020204030204" pitchFamily="34" charset="0"/>
              </a:rPr>
              <a:t>Agathias</a:t>
            </a:r>
            <a:r>
              <a:rPr lang="en-GB" dirty="0">
                <a:latin typeface="Arial" panose="020B0604020202020204" pitchFamily="34" charset="0"/>
                <a:ea typeface="Calibri" panose="020F0502020204030204" pitchFamily="34" charset="0"/>
              </a:rPr>
              <a:t> of </a:t>
            </a:r>
            <a:r>
              <a:rPr lang="en-GB" dirty="0" err="1">
                <a:latin typeface="Arial" panose="020B0604020202020204" pitchFamily="34" charset="0"/>
                <a:ea typeface="Calibri" panose="020F0502020204030204" pitchFamily="34" charset="0"/>
              </a:rPr>
              <a:t>Myrina</a:t>
            </a:r>
            <a:r>
              <a:rPr lang="ka-GE" dirty="0">
                <a:latin typeface="Arial" panose="020B0604020202020204" pitchFamily="34" charset="0"/>
                <a:ea typeface="Calibri" panose="020F0502020204030204" pitchFamily="34" charset="0"/>
              </a:rPr>
              <a:t>,</a:t>
            </a:r>
            <a:r>
              <a:rPr lang="en-GB" dirty="0">
                <a:latin typeface="Arial" panose="020B0604020202020204" pitchFamily="34" charset="0"/>
                <a:ea typeface="Calibri" panose="020F0502020204030204" pitchFamily="34" charset="0"/>
              </a:rPr>
              <a:t> who is among those who described military engagements in west Georgia in AD 541 between Byzantium and its Laz allies on the one side, and the Sassanid Persian Empire on the other. It was part of a confrontation that lasted for more than 20 years, and historical accounts describe it as the </a:t>
            </a:r>
            <a:r>
              <a:rPr lang="en-GB" b="1" dirty="0">
                <a:latin typeface="Arial" panose="020B0604020202020204" pitchFamily="34" charset="0"/>
                <a:ea typeface="Calibri" panose="020F0502020204030204" pitchFamily="34" charset="0"/>
              </a:rPr>
              <a:t>‘Great War of </a:t>
            </a:r>
            <a:r>
              <a:rPr lang="en-GB" b="1" dirty="0" err="1">
                <a:latin typeface="Arial" panose="020B0604020202020204" pitchFamily="34" charset="0"/>
                <a:ea typeface="Calibri" panose="020F0502020204030204" pitchFamily="34" charset="0"/>
              </a:rPr>
              <a:t>Egrisi</a:t>
            </a:r>
            <a:r>
              <a:rPr lang="en-GB" b="1" dirty="0">
                <a:latin typeface="Arial" panose="020B0604020202020204" pitchFamily="34" charset="0"/>
                <a:ea typeface="Calibri" panose="020F0502020204030204" pitchFamily="34" charset="0"/>
              </a:rPr>
              <a:t>’</a:t>
            </a:r>
            <a:r>
              <a:rPr lang="en-GB" dirty="0">
                <a:latin typeface="Arial" panose="020B0604020202020204" pitchFamily="34" charset="0"/>
                <a:ea typeface="Calibri" panose="020F0502020204030204" pitchFamily="34" charset="0"/>
              </a:rPr>
              <a:t>.</a:t>
            </a:r>
            <a:endParaRPr lang="en-US" dirty="0"/>
          </a:p>
        </p:txBody>
      </p:sp>
    </p:spTree>
    <p:extLst>
      <p:ext uri="{BB962C8B-B14F-4D97-AF65-F5344CB8AC3E}">
        <p14:creationId xmlns:p14="http://schemas.microsoft.com/office/powerpoint/2010/main" val="84982745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6B207EA3-F130-4C38-914D-D86A1B50CEF5}"/>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a:stretch/>
        </p:blipFill>
        <p:spPr>
          <a:xfrm>
            <a:off x="198939" y="911056"/>
            <a:ext cx="7656208" cy="5442114"/>
          </a:xfrm>
          <a:prstGeom prst="rect">
            <a:avLst/>
          </a:prstGeom>
        </p:spPr>
      </p:pic>
      <p:sp>
        <p:nvSpPr>
          <p:cNvPr id="6" name="TextBox 5">
            <a:extLst>
              <a:ext uri="{FF2B5EF4-FFF2-40B4-BE49-F238E27FC236}">
                <a16:creationId xmlns:a16="http://schemas.microsoft.com/office/drawing/2014/main" id="{035C6720-1987-48E0-922C-AA232DFB2DF3}"/>
              </a:ext>
            </a:extLst>
          </p:cNvPr>
          <p:cNvSpPr txBox="1"/>
          <p:nvPr/>
        </p:nvSpPr>
        <p:spPr>
          <a:xfrm>
            <a:off x="0" y="101181"/>
            <a:ext cx="12192000" cy="400110"/>
          </a:xfrm>
          <a:prstGeom prst="rect">
            <a:avLst/>
          </a:prstGeom>
          <a:noFill/>
        </p:spPr>
        <p:txBody>
          <a:bodyPr wrap="square" rtlCol="0">
            <a:spAutoFit/>
          </a:bodyPr>
          <a:lstStyle/>
          <a:p>
            <a:pPr algn="ctr"/>
            <a:r>
              <a:rPr lang="en-US" sz="2000" b="1" dirty="0">
                <a:latin typeface="Arial" panose="020B0604020202020204" pitchFamily="34" charset="0"/>
                <a:cs typeface="Arial" panose="020B0604020202020204" pitchFamily="34" charset="0"/>
              </a:rPr>
              <a:t>Aerial view of </a:t>
            </a:r>
            <a:r>
              <a:rPr lang="en-US" sz="2000" b="1" dirty="0" err="1">
                <a:latin typeface="Arial" panose="020B0604020202020204" pitchFamily="34" charset="0"/>
                <a:cs typeface="Arial" panose="020B0604020202020204" pitchFamily="34" charset="0"/>
              </a:rPr>
              <a:t>Khuntsi</a:t>
            </a:r>
            <a:r>
              <a:rPr lang="en-US" sz="2000" b="1" dirty="0">
                <a:latin typeface="Arial" panose="020B0604020202020204" pitchFamily="34" charset="0"/>
                <a:cs typeface="Arial" panose="020B0604020202020204" pitchFamily="34" charset="0"/>
              </a:rPr>
              <a:t> fortress</a:t>
            </a:r>
            <a:endParaRPr lang="ru-RU" sz="2000" b="1" dirty="0">
              <a:latin typeface="Arial" panose="020B0604020202020204" pitchFamily="34" charset="0"/>
              <a:cs typeface="Arial" panose="020B0604020202020204" pitchFamily="34" charset="0"/>
            </a:endParaRPr>
          </a:p>
        </p:txBody>
      </p:sp>
      <p:sp>
        <p:nvSpPr>
          <p:cNvPr id="2" name="Rectangle 1"/>
          <p:cNvSpPr/>
          <p:nvPr/>
        </p:nvSpPr>
        <p:spPr>
          <a:xfrm>
            <a:off x="7939454" y="1632025"/>
            <a:ext cx="4106008" cy="3693319"/>
          </a:xfrm>
          <a:prstGeom prst="rect">
            <a:avLst/>
          </a:prstGeom>
        </p:spPr>
        <p:txBody>
          <a:bodyPr wrap="square">
            <a:spAutoFit/>
          </a:bodyPr>
          <a:lstStyle/>
          <a:p>
            <a:pPr algn="just"/>
            <a:r>
              <a:rPr lang="en-GB" dirty="0" err="1">
                <a:latin typeface="Arial" panose="020B0604020202020204" pitchFamily="34" charset="0"/>
                <a:ea typeface="Calibri" panose="020F0502020204030204" pitchFamily="34" charset="0"/>
              </a:rPr>
              <a:t>Agathias</a:t>
            </a:r>
            <a:r>
              <a:rPr lang="en-GB" dirty="0">
                <a:latin typeface="Arial" panose="020B0604020202020204" pitchFamily="34" charset="0"/>
                <a:ea typeface="Calibri" panose="020F0502020204030204" pitchFamily="34" charset="0"/>
              </a:rPr>
              <a:t> refers several times to the fortress of </a:t>
            </a:r>
            <a:r>
              <a:rPr lang="en-GB" dirty="0" err="1">
                <a:latin typeface="Arial" panose="020B0604020202020204" pitchFamily="34" charset="0"/>
                <a:ea typeface="Calibri" panose="020F0502020204030204" pitchFamily="34" charset="0"/>
              </a:rPr>
              <a:t>Onoguris</a:t>
            </a:r>
            <a:r>
              <a:rPr lang="en-GB" dirty="0">
                <a:latin typeface="Arial" panose="020B0604020202020204" pitchFamily="34" charset="0"/>
                <a:ea typeface="Calibri" panose="020F0502020204030204" pitchFamily="34" charset="0"/>
              </a:rPr>
              <a:t>, which was strategically important to both the Byzantines and the Iranians. </a:t>
            </a:r>
            <a:r>
              <a:rPr lang="en-US" b="1" dirty="0" err="1">
                <a:latin typeface="Arial" panose="020B0604020202020204" pitchFamily="34" charset="0"/>
                <a:cs typeface="Arial" panose="020B0604020202020204" pitchFamily="34" charset="0"/>
              </a:rPr>
              <a:t>Agathias</a:t>
            </a:r>
            <a:r>
              <a:rPr lang="en-US" b="1" dirty="0">
                <a:latin typeface="Arial" panose="020B0604020202020204" pitchFamily="34" charset="0"/>
                <a:cs typeface="Arial" panose="020B0604020202020204" pitchFamily="34" charset="0"/>
              </a:rPr>
              <a:t>, Histories, II.22.3:3 </a:t>
            </a:r>
            <a:r>
              <a:rPr lang="en-US" b="1" i="1" dirty="0">
                <a:latin typeface="Arial" panose="020B0604020202020204" pitchFamily="34" charset="0"/>
                <a:cs typeface="Arial" panose="020B0604020202020204" pitchFamily="34" charset="0"/>
              </a:rPr>
              <a:t>“</a:t>
            </a:r>
            <a:r>
              <a:rPr lang="en-US" i="1" dirty="0">
                <a:latin typeface="Arial" panose="020B0604020202020204" pitchFamily="34" charset="0"/>
                <a:cs typeface="Arial" panose="020B0604020202020204" pitchFamily="34" charset="0"/>
              </a:rPr>
              <a:t>Then, after he had reinforced the </a:t>
            </a:r>
            <a:r>
              <a:rPr lang="en-US" b="1" i="1" dirty="0">
                <a:latin typeface="Arial" panose="020B0604020202020204" pitchFamily="34" charset="0"/>
                <a:cs typeface="Arial" panose="020B0604020202020204" pitchFamily="34" charset="0"/>
              </a:rPr>
              <a:t>Persian</a:t>
            </a:r>
            <a:r>
              <a:rPr lang="en-US" i="1" dirty="0">
                <a:latin typeface="Arial" panose="020B0604020202020204" pitchFamily="34" charset="0"/>
                <a:cs typeface="Arial" panose="020B0604020202020204" pitchFamily="34" charset="0"/>
              </a:rPr>
              <a:t> garrison at </a:t>
            </a:r>
            <a:r>
              <a:rPr lang="en-US" b="1" i="1" dirty="0" err="1">
                <a:latin typeface="Arial" panose="020B0604020202020204" pitchFamily="34" charset="0"/>
                <a:cs typeface="Arial" panose="020B0604020202020204" pitchFamily="34" charset="0"/>
              </a:rPr>
              <a:t>Onoguris</a:t>
            </a:r>
            <a:r>
              <a:rPr lang="en-US" i="1" dirty="0">
                <a:latin typeface="Arial" panose="020B0604020202020204" pitchFamily="34" charset="0"/>
                <a:cs typeface="Arial" panose="020B0604020202020204" pitchFamily="34" charset="0"/>
              </a:rPr>
              <a:t> (which he had established in the district of </a:t>
            </a:r>
            <a:r>
              <a:rPr lang="en-US" b="1" i="1" dirty="0" err="1">
                <a:latin typeface="Arial" panose="020B0604020202020204" pitchFamily="34" charset="0"/>
                <a:cs typeface="Arial" panose="020B0604020202020204" pitchFamily="34" charset="0"/>
              </a:rPr>
              <a:t>Archaeopolis</a:t>
            </a:r>
            <a:r>
              <a:rPr lang="en-US" i="1" dirty="0">
                <a:latin typeface="Arial" panose="020B0604020202020204" pitchFamily="34" charset="0"/>
                <a:cs typeface="Arial" panose="020B0604020202020204" pitchFamily="34" charset="0"/>
              </a:rPr>
              <a:t> as a hostile base against the </a:t>
            </a:r>
            <a:r>
              <a:rPr lang="en-US" b="1" i="1" dirty="0">
                <a:latin typeface="Arial" panose="020B0604020202020204" pitchFamily="34" charset="0"/>
                <a:cs typeface="Arial" panose="020B0604020202020204" pitchFamily="34" charset="0"/>
              </a:rPr>
              <a:t>Romans</a:t>
            </a:r>
            <a:r>
              <a:rPr lang="en-US" i="1" dirty="0">
                <a:latin typeface="Arial" panose="020B0604020202020204" pitchFamily="34" charset="0"/>
                <a:cs typeface="Arial" panose="020B0604020202020204" pitchFamily="34" charset="0"/>
              </a:rPr>
              <a:t>) putting new heart into the men and making the place as secure as possible, he returned to </a:t>
            </a:r>
            <a:r>
              <a:rPr lang="en-US" b="1" i="1" dirty="0" err="1">
                <a:latin typeface="Arial" panose="020B0604020202020204" pitchFamily="34" charset="0"/>
                <a:cs typeface="Arial" panose="020B0604020202020204" pitchFamily="34" charset="0"/>
              </a:rPr>
              <a:t>Cotaïs</a:t>
            </a:r>
            <a:r>
              <a:rPr lang="en-US" i="1" dirty="0">
                <a:latin typeface="Arial" panose="020B0604020202020204" pitchFamily="34" charset="0"/>
                <a:cs typeface="Arial" panose="020B0604020202020204" pitchFamily="34" charset="0"/>
              </a:rPr>
              <a:t> and </a:t>
            </a:r>
            <a:r>
              <a:rPr lang="en-US" b="1" i="1" dirty="0" err="1">
                <a:latin typeface="Arial" panose="020B0604020202020204" pitchFamily="34" charset="0"/>
                <a:cs typeface="Arial" panose="020B0604020202020204" pitchFamily="34" charset="0"/>
              </a:rPr>
              <a:t>Mucheiresis</a:t>
            </a:r>
            <a:r>
              <a:rPr lang="en-US" i="1" dirty="0">
                <a:latin typeface="Arial" panose="020B0604020202020204" pitchFamily="34" charset="0"/>
                <a:cs typeface="Arial" panose="020B0604020202020204" pitchFamily="34" charset="0"/>
              </a:rPr>
              <a:t>.” </a:t>
            </a:r>
          </a:p>
        </p:txBody>
      </p:sp>
    </p:spTree>
    <p:extLst>
      <p:ext uri="{BB962C8B-B14F-4D97-AF65-F5344CB8AC3E}">
        <p14:creationId xmlns:p14="http://schemas.microsoft.com/office/powerpoint/2010/main" val="238804609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undefined"/>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3779" y="650724"/>
            <a:ext cx="7681715" cy="5167155"/>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1"/>
          <p:cNvSpPr/>
          <p:nvPr/>
        </p:nvSpPr>
        <p:spPr>
          <a:xfrm>
            <a:off x="7895494" y="936524"/>
            <a:ext cx="4129454" cy="4431983"/>
          </a:xfrm>
          <a:prstGeom prst="rect">
            <a:avLst/>
          </a:prstGeom>
        </p:spPr>
        <p:txBody>
          <a:bodyPr wrap="square">
            <a:spAutoFit/>
          </a:bodyPr>
          <a:lstStyle/>
          <a:p>
            <a:pPr algn="just">
              <a:spcAft>
                <a:spcPts val="600"/>
              </a:spcAft>
            </a:pPr>
            <a:r>
              <a:rPr lang="en-US" sz="1600" b="1" dirty="0"/>
              <a:t>Georgia</a:t>
            </a:r>
            <a:r>
              <a:rPr lang="en-US" sz="1600" dirty="0"/>
              <a:t> is a country in </a:t>
            </a:r>
            <a:r>
              <a:rPr lang="en-US" sz="1600" b="1" dirty="0"/>
              <a:t>Eurasia</a:t>
            </a:r>
            <a:r>
              <a:rPr lang="en-US" sz="1600" dirty="0"/>
              <a:t> to the east of the </a:t>
            </a:r>
            <a:r>
              <a:rPr lang="en-US" sz="1600" b="1" dirty="0"/>
              <a:t>Black</a:t>
            </a:r>
            <a:r>
              <a:rPr lang="en-US" sz="1600" dirty="0"/>
              <a:t> </a:t>
            </a:r>
            <a:r>
              <a:rPr lang="en-US" sz="1600" b="1" dirty="0"/>
              <a:t>Sea</a:t>
            </a:r>
            <a:r>
              <a:rPr lang="en-US" sz="1600" dirty="0"/>
              <a:t>, most of which is located in the </a:t>
            </a:r>
            <a:r>
              <a:rPr lang="en-US" sz="1600" b="1" dirty="0"/>
              <a:t>South</a:t>
            </a:r>
            <a:r>
              <a:rPr lang="en-US" sz="1600" dirty="0"/>
              <a:t> </a:t>
            </a:r>
            <a:r>
              <a:rPr lang="en-US" sz="1600" b="1" dirty="0"/>
              <a:t>Caucasus</a:t>
            </a:r>
            <a:r>
              <a:rPr lang="en-US" sz="1600" dirty="0"/>
              <a:t>. To the north, it is bounded by the </a:t>
            </a:r>
            <a:r>
              <a:rPr lang="en-US" sz="1600" b="1" dirty="0"/>
              <a:t>Caucasus</a:t>
            </a:r>
            <a:r>
              <a:rPr lang="en-US" sz="1600" dirty="0"/>
              <a:t> ridge, to the south by the </a:t>
            </a:r>
            <a:r>
              <a:rPr lang="en-US" sz="1600" b="1" dirty="0"/>
              <a:t>Lesser</a:t>
            </a:r>
            <a:r>
              <a:rPr lang="en-US" sz="1600" dirty="0"/>
              <a:t> </a:t>
            </a:r>
            <a:r>
              <a:rPr lang="en-US" sz="1600" b="1" dirty="0"/>
              <a:t>Caucasus</a:t>
            </a:r>
            <a:r>
              <a:rPr lang="en-US" sz="1600" dirty="0"/>
              <a:t> Mountains, and to the west by the eastern </a:t>
            </a:r>
            <a:r>
              <a:rPr lang="en-US" sz="1600" b="1" dirty="0"/>
              <a:t>Black</a:t>
            </a:r>
            <a:r>
              <a:rPr lang="en-US" sz="1600" dirty="0"/>
              <a:t> </a:t>
            </a:r>
            <a:r>
              <a:rPr lang="en-US" sz="1600" b="1" dirty="0"/>
              <a:t>Sea</a:t>
            </a:r>
            <a:r>
              <a:rPr lang="en-US" sz="1600" dirty="0"/>
              <a:t> coast.</a:t>
            </a:r>
          </a:p>
          <a:p>
            <a:pPr algn="just">
              <a:spcAft>
                <a:spcPts val="600"/>
              </a:spcAft>
            </a:pPr>
            <a:r>
              <a:rPr lang="en-GB" sz="1600" dirty="0"/>
              <a:t>Mountains are the dominant geographic feature of </a:t>
            </a:r>
            <a:r>
              <a:rPr lang="en-GB" sz="1600" b="1" dirty="0"/>
              <a:t>Georgia</a:t>
            </a:r>
            <a:r>
              <a:rPr lang="en-GB" sz="1600" dirty="0"/>
              <a:t>. The </a:t>
            </a:r>
            <a:r>
              <a:rPr lang="en-GB" sz="1600" b="1" dirty="0" err="1"/>
              <a:t>Likhi</a:t>
            </a:r>
            <a:r>
              <a:rPr lang="en-GB" sz="1600" dirty="0"/>
              <a:t> </a:t>
            </a:r>
            <a:r>
              <a:rPr lang="en-GB" sz="1600" b="1" dirty="0"/>
              <a:t>Range</a:t>
            </a:r>
            <a:r>
              <a:rPr lang="en-GB" sz="1600" dirty="0"/>
              <a:t> divides the country into eastern and western halves. At present the area of </a:t>
            </a:r>
            <a:r>
              <a:rPr lang="en-GB" sz="1600" b="1" dirty="0"/>
              <a:t>Georgia</a:t>
            </a:r>
            <a:r>
              <a:rPr lang="en-GB" sz="1600" dirty="0"/>
              <a:t> totals </a:t>
            </a:r>
            <a:r>
              <a:rPr lang="en-GB" sz="1600" b="1" dirty="0"/>
              <a:t>69,7</a:t>
            </a:r>
            <a:r>
              <a:rPr lang="en-GB" sz="1600" dirty="0"/>
              <a:t> sq. km.; According to ancient oriental and later antique annals, the territory was always settled by the tribes of </a:t>
            </a:r>
            <a:r>
              <a:rPr lang="en-GB" sz="1600" b="1" dirty="0"/>
              <a:t>Georgian</a:t>
            </a:r>
            <a:r>
              <a:rPr lang="en-GB" sz="1600" dirty="0"/>
              <a:t> origins.</a:t>
            </a:r>
          </a:p>
          <a:p>
            <a:pPr algn="just">
              <a:spcAft>
                <a:spcPts val="600"/>
              </a:spcAft>
            </a:pPr>
            <a:r>
              <a:rPr lang="en-GB" sz="1600" dirty="0"/>
              <a:t>One of the most important geographic regions of </a:t>
            </a:r>
            <a:r>
              <a:rPr lang="en-GB" sz="1600" b="1" dirty="0"/>
              <a:t>Georgia</a:t>
            </a:r>
            <a:r>
              <a:rPr lang="en-GB" sz="1600" dirty="0"/>
              <a:t> is swampy </a:t>
            </a:r>
            <a:r>
              <a:rPr lang="en-GB" sz="1600" b="1" dirty="0"/>
              <a:t>Colchis</a:t>
            </a:r>
            <a:r>
              <a:rPr lang="en-GB" sz="1600" dirty="0"/>
              <a:t> </a:t>
            </a:r>
            <a:r>
              <a:rPr lang="en-GB" sz="1600" b="1" dirty="0"/>
              <a:t>Plain</a:t>
            </a:r>
            <a:r>
              <a:rPr lang="en-GB" sz="1600" dirty="0"/>
              <a:t>, of triangular shape in close to the </a:t>
            </a:r>
            <a:r>
              <a:rPr lang="en-GB" sz="1600" b="1" dirty="0"/>
              <a:t>Black</a:t>
            </a:r>
            <a:r>
              <a:rPr lang="en-GB" sz="1600" dirty="0"/>
              <a:t> </a:t>
            </a:r>
            <a:r>
              <a:rPr lang="en-GB" sz="1600" b="1" dirty="0"/>
              <a:t>Sea</a:t>
            </a:r>
            <a:r>
              <a:rPr lang="en-GB" sz="1600" dirty="0"/>
              <a:t> littoral.</a:t>
            </a:r>
          </a:p>
        </p:txBody>
      </p:sp>
    </p:spTree>
    <p:extLst>
      <p:ext uri="{BB962C8B-B14F-4D97-AF65-F5344CB8AC3E}">
        <p14:creationId xmlns:p14="http://schemas.microsoft.com/office/powerpoint/2010/main" val="115497776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035C6720-1987-48E0-922C-AA232DFB2DF3}"/>
              </a:ext>
            </a:extLst>
          </p:cNvPr>
          <p:cNvSpPr txBox="1"/>
          <p:nvPr/>
        </p:nvSpPr>
        <p:spPr>
          <a:xfrm>
            <a:off x="0" y="80861"/>
            <a:ext cx="12192000" cy="400110"/>
          </a:xfrm>
          <a:prstGeom prst="rect">
            <a:avLst/>
          </a:prstGeom>
          <a:noFill/>
        </p:spPr>
        <p:txBody>
          <a:bodyPr wrap="square" rtlCol="0">
            <a:spAutoFit/>
          </a:bodyPr>
          <a:lstStyle/>
          <a:p>
            <a:pPr algn="ctr"/>
            <a:r>
              <a:rPr lang="en-US" sz="2000" b="1" dirty="0">
                <a:latin typeface="Arial" panose="020B0604020202020204" pitchFamily="34" charset="0"/>
                <a:cs typeface="Arial" panose="020B0604020202020204" pitchFamily="34" charset="0"/>
              </a:rPr>
              <a:t>Aerial view of </a:t>
            </a:r>
            <a:r>
              <a:rPr lang="en-US" sz="2000" b="1" dirty="0" err="1">
                <a:latin typeface="Arial" panose="020B0604020202020204" pitchFamily="34" charset="0"/>
                <a:cs typeface="Arial" panose="020B0604020202020204" pitchFamily="34" charset="0"/>
              </a:rPr>
              <a:t>Khuntsi</a:t>
            </a:r>
            <a:r>
              <a:rPr lang="en-US" sz="2000" b="1" dirty="0">
                <a:latin typeface="Arial" panose="020B0604020202020204" pitchFamily="34" charset="0"/>
                <a:cs typeface="Arial" panose="020B0604020202020204" pitchFamily="34" charset="0"/>
              </a:rPr>
              <a:t> fortress</a:t>
            </a:r>
            <a:endParaRPr lang="ru-RU" sz="2000" b="1" dirty="0">
              <a:latin typeface="Arial" panose="020B0604020202020204" pitchFamily="34" charset="0"/>
              <a:cs typeface="Arial" panose="020B0604020202020204" pitchFamily="34" charset="0"/>
            </a:endParaRPr>
          </a:p>
        </p:txBody>
      </p:sp>
      <p:pic>
        <p:nvPicPr>
          <p:cNvPr id="7" name="Picture 6">
            <a:extLst>
              <a:ext uri="{FF2B5EF4-FFF2-40B4-BE49-F238E27FC236}">
                <a16:creationId xmlns:a16="http://schemas.microsoft.com/office/drawing/2014/main" id="{68584188-B1BB-44DD-B8C0-59B38A4A68B3}"/>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1257713" y="650650"/>
            <a:ext cx="9676573" cy="5442419"/>
          </a:xfrm>
          <a:prstGeom prst="rect">
            <a:avLst/>
          </a:prstGeom>
        </p:spPr>
      </p:pic>
      <p:sp>
        <p:nvSpPr>
          <p:cNvPr id="2" name="Rectangle 1"/>
          <p:cNvSpPr/>
          <p:nvPr/>
        </p:nvSpPr>
        <p:spPr>
          <a:xfrm>
            <a:off x="2708032" y="6093069"/>
            <a:ext cx="7262446" cy="646331"/>
          </a:xfrm>
          <a:prstGeom prst="rect">
            <a:avLst/>
          </a:prstGeom>
        </p:spPr>
        <p:txBody>
          <a:bodyPr wrap="square">
            <a:spAutoFit/>
          </a:bodyPr>
          <a:lstStyle/>
          <a:p>
            <a:pPr algn="just"/>
            <a:r>
              <a:rPr lang="en-GB" b="1" dirty="0">
                <a:latin typeface="Arial" panose="020B0604020202020204" pitchFamily="34" charset="0"/>
                <a:ea typeface="Calibri" panose="020F0502020204030204" pitchFamily="34" charset="0"/>
              </a:rPr>
              <a:t>The expedition has excavated up to 150 meters of the substantial</a:t>
            </a:r>
          </a:p>
          <a:p>
            <a:pPr algn="ctr"/>
            <a:r>
              <a:rPr lang="en-GB" b="1" dirty="0">
                <a:latin typeface="Arial" panose="020B0604020202020204" pitchFamily="34" charset="0"/>
                <a:ea typeface="Calibri" panose="020F0502020204030204" pitchFamily="34" charset="0"/>
              </a:rPr>
              <a:t>fortification walls, two towers, and a fragment of gate.</a:t>
            </a:r>
            <a:endParaRPr lang="en-US" b="1" dirty="0"/>
          </a:p>
        </p:txBody>
      </p:sp>
    </p:spTree>
    <p:extLst>
      <p:ext uri="{BB962C8B-B14F-4D97-AF65-F5344CB8AC3E}">
        <p14:creationId xmlns:p14="http://schemas.microsoft.com/office/powerpoint/2010/main" val="418235488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9122F804-EFFB-44BC-8A57-1F19653ECCB5}"/>
              </a:ext>
            </a:extLst>
          </p:cNvPr>
          <p:cNvSpPr txBox="1"/>
          <p:nvPr/>
        </p:nvSpPr>
        <p:spPr>
          <a:xfrm>
            <a:off x="1524000" y="178714"/>
            <a:ext cx="9144000" cy="400110"/>
          </a:xfrm>
          <a:prstGeom prst="rect">
            <a:avLst/>
          </a:prstGeom>
          <a:noFill/>
        </p:spPr>
        <p:txBody>
          <a:bodyPr wrap="square" rtlCol="0">
            <a:spAutoFit/>
          </a:bodyPr>
          <a:lstStyle/>
          <a:p>
            <a:pPr algn="ctr"/>
            <a:r>
              <a:rPr lang="en-US" sz="2000" b="1" dirty="0">
                <a:latin typeface="Arial" panose="020B0604020202020204" pitchFamily="34" charset="0"/>
                <a:cs typeface="Arial" panose="020B0604020202020204" pitchFamily="34" charset="0"/>
              </a:rPr>
              <a:t>Orthophoto of </a:t>
            </a:r>
            <a:r>
              <a:rPr lang="en-US" sz="2000" b="1" dirty="0" err="1">
                <a:latin typeface="Arial" panose="020B0604020202020204" pitchFamily="34" charset="0"/>
                <a:cs typeface="Arial" panose="020B0604020202020204" pitchFamily="34" charset="0"/>
              </a:rPr>
              <a:t>Khuntsi</a:t>
            </a:r>
            <a:r>
              <a:rPr lang="en-US" sz="2000" b="1" dirty="0">
                <a:latin typeface="Arial" panose="020B0604020202020204" pitchFamily="34" charset="0"/>
                <a:cs typeface="Arial" panose="020B0604020202020204" pitchFamily="34" charset="0"/>
              </a:rPr>
              <a:t> fortress temple (5</a:t>
            </a:r>
            <a:r>
              <a:rPr lang="en-US" sz="2000" b="1" baseline="30000" dirty="0">
                <a:latin typeface="Arial" panose="020B0604020202020204" pitchFamily="34" charset="0"/>
                <a:cs typeface="Arial" panose="020B0604020202020204" pitchFamily="34" charset="0"/>
              </a:rPr>
              <a:t>th</a:t>
            </a:r>
            <a:r>
              <a:rPr lang="en-US" sz="2000" b="1" dirty="0">
                <a:latin typeface="Arial" panose="020B0604020202020204" pitchFamily="34" charset="0"/>
                <a:cs typeface="Arial" panose="020B0604020202020204" pitchFamily="34" charset="0"/>
              </a:rPr>
              <a:t>-6</a:t>
            </a:r>
            <a:r>
              <a:rPr lang="en-US" sz="2000" b="1" baseline="30000" dirty="0">
                <a:latin typeface="Arial" panose="020B0604020202020204" pitchFamily="34" charset="0"/>
                <a:cs typeface="Arial" panose="020B0604020202020204" pitchFamily="34" charset="0"/>
              </a:rPr>
              <a:t>th</a:t>
            </a:r>
            <a:r>
              <a:rPr lang="en-US" sz="2000" b="1" dirty="0">
                <a:latin typeface="Arial" panose="020B0604020202020204" pitchFamily="34" charset="0"/>
                <a:cs typeface="Arial" panose="020B0604020202020204" pitchFamily="34" charset="0"/>
              </a:rPr>
              <a:t> cc AD)</a:t>
            </a:r>
          </a:p>
        </p:txBody>
      </p:sp>
      <p:pic>
        <p:nvPicPr>
          <p:cNvPr id="8" name="Picture 7">
            <a:extLst>
              <a:ext uri="{FF2B5EF4-FFF2-40B4-BE49-F238E27FC236}">
                <a16:creationId xmlns:a16="http://schemas.microsoft.com/office/drawing/2014/main" id="{6CE30033-78BA-4EA3-A23F-CFB055AD0EE1}"/>
              </a:ext>
            </a:extLst>
          </p:cNvPr>
          <p:cNvPicPr>
            <a:picLocks noChangeAspect="1"/>
          </p:cNvPicPr>
          <p:nvPr/>
        </p:nvPicPr>
        <p:blipFill>
          <a:blip r:embed="rId2" cstate="screen">
            <a:clrChange>
              <a:clrFrom>
                <a:srgbClr val="FFFFFF"/>
              </a:clrFrom>
              <a:clrTo>
                <a:srgbClr val="FFFFFF">
                  <a:alpha val="0"/>
                </a:srgbClr>
              </a:clrTo>
            </a:clrChange>
            <a:extLst>
              <a:ext uri="{BEBA8EAE-BF5A-486C-A8C5-ECC9F3942E4B}">
                <a14:imgProps xmlns:a14="http://schemas.microsoft.com/office/drawing/2010/main">
                  <a14:imgLayer r:embed="rId3">
                    <a14:imgEffect>
                      <a14:brightnessContrast bright="20000" contrast="20000"/>
                    </a14:imgEffect>
                  </a14:imgLayer>
                </a14:imgProps>
              </a:ext>
              <a:ext uri="{28A0092B-C50C-407E-A947-70E740481C1C}">
                <a14:useLocalDpi xmlns:a14="http://schemas.microsoft.com/office/drawing/2010/main"/>
              </a:ext>
            </a:extLst>
          </a:blip>
          <a:stretch>
            <a:fillRect/>
          </a:stretch>
        </p:blipFill>
        <p:spPr>
          <a:xfrm>
            <a:off x="-444109" y="678741"/>
            <a:ext cx="7980680" cy="6179259"/>
          </a:xfrm>
          <a:prstGeom prst="rect">
            <a:avLst/>
          </a:prstGeom>
        </p:spPr>
      </p:pic>
      <p:sp>
        <p:nvSpPr>
          <p:cNvPr id="2" name="Rectangle 1"/>
          <p:cNvSpPr/>
          <p:nvPr/>
        </p:nvSpPr>
        <p:spPr>
          <a:xfrm>
            <a:off x="6972299" y="2129460"/>
            <a:ext cx="5055577" cy="3277820"/>
          </a:xfrm>
          <a:prstGeom prst="rect">
            <a:avLst/>
          </a:prstGeom>
        </p:spPr>
        <p:txBody>
          <a:bodyPr wrap="square">
            <a:spAutoFit/>
          </a:bodyPr>
          <a:lstStyle/>
          <a:p>
            <a:pPr marL="457200" algn="just">
              <a:lnSpc>
                <a:spcPct val="115000"/>
              </a:lnSpc>
              <a:spcAft>
                <a:spcPts val="600"/>
              </a:spcAft>
            </a:pPr>
            <a:r>
              <a:rPr lang="en-GB" dirty="0">
                <a:latin typeface="Arial" panose="020B0604020202020204" pitchFamily="34" charset="0"/>
                <a:ea typeface="Calibri" panose="020F0502020204030204" pitchFamily="34" charset="0"/>
                <a:cs typeface="Times New Roman" panose="02020603050405020304" pitchFamily="18" charset="0"/>
              </a:rPr>
              <a:t>Excavation has also revealed the remains of a temple, with interesting architectural details: including </a:t>
            </a:r>
            <a:r>
              <a:rPr lang="en-US" b="1" dirty="0">
                <a:solidFill>
                  <a:srgbClr val="1D2228"/>
                </a:solidFill>
                <a:latin typeface="Arial" panose="020B0604020202020204" pitchFamily="34" charset="0"/>
                <a:ea typeface="Calibri" panose="020F0502020204030204" pitchFamily="34" charset="0"/>
                <a:cs typeface="Times New Roman" panose="02020603050405020304" pitchFamily="18" charset="0"/>
              </a:rPr>
              <a:t>angled corners</a:t>
            </a:r>
            <a:r>
              <a:rPr lang="en-US" dirty="0">
                <a:solidFill>
                  <a:srgbClr val="1D2228"/>
                </a:solidFill>
                <a:latin typeface="Arial" panose="020B0604020202020204" pitchFamily="34" charset="0"/>
                <a:ea typeface="Calibri" panose="020F0502020204030204" pitchFamily="34" charset="0"/>
                <a:cs typeface="Times New Roman" panose="02020603050405020304" pitchFamily="18" charset="0"/>
              </a:rPr>
              <a:t>, rather than square</a:t>
            </a:r>
            <a:r>
              <a:rPr lang="en-GB" dirty="0">
                <a:latin typeface="Arial" panose="020B0604020202020204" pitchFamily="34" charset="0"/>
                <a:ea typeface="Calibri" panose="020F0502020204030204" pitchFamily="34" charset="0"/>
                <a:cs typeface="Times New Roman" panose="02020603050405020304" pitchFamily="18" charset="0"/>
              </a:rPr>
              <a:t>; </a:t>
            </a:r>
            <a:r>
              <a:rPr lang="en-GB" b="1" dirty="0">
                <a:latin typeface="Arial" panose="020B0604020202020204" pitchFamily="34" charset="0"/>
                <a:ea typeface="Calibri" panose="020F0502020204030204" pitchFamily="34" charset="0"/>
                <a:cs typeface="Times New Roman" panose="02020603050405020304" pitchFamily="18" charset="0"/>
              </a:rPr>
              <a:t>four column bases </a:t>
            </a:r>
            <a:r>
              <a:rPr lang="en-GB" dirty="0">
                <a:latin typeface="Arial" panose="020B0604020202020204" pitchFamily="34" charset="0"/>
                <a:ea typeface="Calibri" panose="020F0502020204030204" pitchFamily="34" charset="0"/>
                <a:cs typeface="Times New Roman" panose="02020603050405020304" pitchFamily="18" charset="0"/>
              </a:rPr>
              <a:t>in the interior built separately, but just right to the walls; and </a:t>
            </a:r>
            <a:r>
              <a:rPr lang="en-GB" b="1" dirty="0">
                <a:latin typeface="Arial" panose="020B0604020202020204" pitchFamily="34" charset="0"/>
                <a:ea typeface="Calibri" panose="020F0502020204030204" pitchFamily="34" charset="0"/>
                <a:cs typeface="Times New Roman" panose="02020603050405020304" pitchFamily="18" charset="0"/>
              </a:rPr>
              <a:t>additional structures</a:t>
            </a:r>
            <a:r>
              <a:rPr lang="en-GB" dirty="0">
                <a:latin typeface="Arial" panose="020B0604020202020204" pitchFamily="34" charset="0"/>
                <a:ea typeface="Calibri" panose="020F0502020204030204" pitchFamily="34" charset="0"/>
                <a:cs typeface="Times New Roman" panose="02020603050405020304" pitchFamily="18" charset="0"/>
              </a:rPr>
              <a:t>, perhaps to support an apse. All of these elements are very unusual for early Christian temples and there is no comparable site in Georgia, the Caucasus or any other Christian region.</a:t>
            </a:r>
            <a:endParaRPr lang="en-US" dirty="0">
              <a:effectLst/>
              <a:latin typeface="Sylfaen" panose="010A0502050306030303" pitchFamily="18"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14267493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a:extLst>
              <a:ext uri="{FF2B5EF4-FFF2-40B4-BE49-F238E27FC236}">
                <a16:creationId xmlns:a16="http://schemas.microsoft.com/office/drawing/2014/main" id="{273B32D8-8D40-4DF3-B68C-8741130A25C8}"/>
              </a:ext>
            </a:extLst>
          </p:cNvPr>
          <p:cNvPicPr>
            <a:picLocks noChangeAspect="1" noChangeArrowheads="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l="12938" r="12938"/>
          <a:stretch/>
        </p:blipFill>
        <p:spPr bwMode="auto">
          <a:xfrm>
            <a:off x="3307080" y="580157"/>
            <a:ext cx="5577839" cy="62524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TextBox 2">
            <a:extLst>
              <a:ext uri="{FF2B5EF4-FFF2-40B4-BE49-F238E27FC236}">
                <a16:creationId xmlns:a16="http://schemas.microsoft.com/office/drawing/2014/main" id="{AC4120BE-809D-44C0-9D08-78FFDBC0B905}"/>
              </a:ext>
            </a:extLst>
          </p:cNvPr>
          <p:cNvSpPr txBox="1"/>
          <p:nvPr/>
        </p:nvSpPr>
        <p:spPr>
          <a:xfrm>
            <a:off x="1524000" y="178714"/>
            <a:ext cx="9144000" cy="400110"/>
          </a:xfrm>
          <a:prstGeom prst="rect">
            <a:avLst/>
          </a:prstGeom>
          <a:noFill/>
        </p:spPr>
        <p:txBody>
          <a:bodyPr wrap="square" rtlCol="0">
            <a:spAutoFit/>
          </a:bodyPr>
          <a:lstStyle/>
          <a:p>
            <a:pPr algn="ctr"/>
            <a:r>
              <a:rPr lang="en-US" sz="2000" b="1" dirty="0">
                <a:latin typeface="Arial" panose="020B0604020202020204" pitchFamily="34" charset="0"/>
                <a:cs typeface="Arial" panose="020B0604020202020204" pitchFamily="34" charset="0"/>
              </a:rPr>
              <a:t>Cross fragment, found on the floor of the temple (5</a:t>
            </a:r>
            <a:r>
              <a:rPr lang="en-US" sz="2000" b="1" baseline="30000" dirty="0">
                <a:latin typeface="Arial" panose="020B0604020202020204" pitchFamily="34" charset="0"/>
                <a:cs typeface="Arial" panose="020B0604020202020204" pitchFamily="34" charset="0"/>
              </a:rPr>
              <a:t>th</a:t>
            </a:r>
            <a:r>
              <a:rPr lang="en-US" sz="2000" b="1" dirty="0">
                <a:latin typeface="Arial" panose="020B0604020202020204" pitchFamily="34" charset="0"/>
                <a:cs typeface="Arial" panose="020B0604020202020204" pitchFamily="34" charset="0"/>
              </a:rPr>
              <a:t>-6</a:t>
            </a:r>
            <a:r>
              <a:rPr lang="en-US" sz="2000" b="1" baseline="30000" dirty="0">
                <a:latin typeface="Arial" panose="020B0604020202020204" pitchFamily="34" charset="0"/>
                <a:cs typeface="Arial" panose="020B0604020202020204" pitchFamily="34" charset="0"/>
              </a:rPr>
              <a:t>th</a:t>
            </a:r>
            <a:r>
              <a:rPr lang="en-US" sz="2000" b="1" dirty="0">
                <a:latin typeface="Arial" panose="020B0604020202020204" pitchFamily="34" charset="0"/>
                <a:cs typeface="Arial" panose="020B0604020202020204" pitchFamily="34" charset="0"/>
              </a:rPr>
              <a:t> cc AD)</a:t>
            </a:r>
          </a:p>
        </p:txBody>
      </p:sp>
    </p:spTree>
    <p:extLst>
      <p:ext uri="{BB962C8B-B14F-4D97-AF65-F5344CB8AC3E}">
        <p14:creationId xmlns:p14="http://schemas.microsoft.com/office/powerpoint/2010/main" val="33422762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FFE93569-2173-4E45-AA6D-77A1D6E773EE}"/>
              </a:ext>
            </a:extLst>
          </p:cNvPr>
          <p:cNvPicPr>
            <a:picLocks noChangeAspect="1"/>
          </p:cNvPicPr>
          <p:nvPr/>
        </p:nvPicPr>
        <p:blipFill rotWithShape="1">
          <a:blip r:embed="rId2" cstate="screen">
            <a:clrChange>
              <a:clrFrom>
                <a:srgbClr val="FFFFFF"/>
              </a:clrFrom>
              <a:clrTo>
                <a:srgbClr val="FFFFFF">
                  <a:alpha val="0"/>
                </a:srgbClr>
              </a:clrTo>
            </a:clrChange>
            <a:extLst>
              <a:ext uri="{BEBA8EAE-BF5A-486C-A8C5-ECC9F3942E4B}">
                <a14:imgProps xmlns:a14="http://schemas.microsoft.com/office/drawing/2010/main">
                  <a14:imgLayer r:embed="rId3">
                    <a14:imgEffect>
                      <a14:brightnessContrast contrast="-40000"/>
                    </a14:imgEffect>
                  </a14:imgLayer>
                </a14:imgProps>
              </a:ext>
              <a:ext uri="{28A0092B-C50C-407E-A947-70E740481C1C}">
                <a14:useLocalDpi xmlns:a14="http://schemas.microsoft.com/office/drawing/2010/main"/>
              </a:ext>
            </a:extLst>
          </a:blip>
          <a:srcRect/>
          <a:stretch/>
        </p:blipFill>
        <p:spPr>
          <a:xfrm>
            <a:off x="3821725" y="672161"/>
            <a:ext cx="8382000" cy="6033440"/>
          </a:xfrm>
          <a:prstGeom prst="rect">
            <a:avLst/>
          </a:prstGeom>
        </p:spPr>
      </p:pic>
      <p:sp>
        <p:nvSpPr>
          <p:cNvPr id="5" name="TextBox 4">
            <a:extLst>
              <a:ext uri="{FF2B5EF4-FFF2-40B4-BE49-F238E27FC236}">
                <a16:creationId xmlns:a16="http://schemas.microsoft.com/office/drawing/2014/main" id="{CB3F427B-3987-4557-BFF7-3913120F1E94}"/>
              </a:ext>
            </a:extLst>
          </p:cNvPr>
          <p:cNvSpPr txBox="1"/>
          <p:nvPr/>
        </p:nvSpPr>
        <p:spPr>
          <a:xfrm>
            <a:off x="1524000" y="138758"/>
            <a:ext cx="9144000" cy="400110"/>
          </a:xfrm>
          <a:prstGeom prst="rect">
            <a:avLst/>
          </a:prstGeom>
          <a:noFill/>
        </p:spPr>
        <p:txBody>
          <a:bodyPr wrap="square" rtlCol="0">
            <a:spAutoFit/>
          </a:bodyPr>
          <a:lstStyle/>
          <a:p>
            <a:pPr algn="ctr"/>
            <a:r>
              <a:rPr lang="en-US" sz="2000" b="1" dirty="0">
                <a:latin typeface="Arial" panose="020B0604020202020204" pitchFamily="34" charset="0"/>
                <a:cs typeface="Arial" panose="020B0604020202020204" pitchFamily="34" charset="0"/>
              </a:rPr>
              <a:t>Plan of </a:t>
            </a:r>
            <a:r>
              <a:rPr lang="en-US" sz="2000" b="1" dirty="0" err="1">
                <a:latin typeface="Arial" panose="020B0604020202020204" pitchFamily="34" charset="0"/>
                <a:cs typeface="Arial" panose="020B0604020202020204" pitchFamily="34" charset="0"/>
              </a:rPr>
              <a:t>Khuntsi</a:t>
            </a:r>
            <a:r>
              <a:rPr lang="en-US" sz="2000" b="1" dirty="0">
                <a:latin typeface="Arial" panose="020B0604020202020204" pitchFamily="34" charset="0"/>
                <a:cs typeface="Arial" panose="020B0604020202020204" pitchFamily="34" charset="0"/>
              </a:rPr>
              <a:t> fortress temple (5</a:t>
            </a:r>
            <a:r>
              <a:rPr lang="en-US" sz="2000" b="1" baseline="30000" dirty="0">
                <a:latin typeface="Arial" panose="020B0604020202020204" pitchFamily="34" charset="0"/>
                <a:cs typeface="Arial" panose="020B0604020202020204" pitchFamily="34" charset="0"/>
              </a:rPr>
              <a:t>th</a:t>
            </a:r>
            <a:r>
              <a:rPr lang="en-US" sz="2000" b="1" dirty="0">
                <a:latin typeface="Arial" panose="020B0604020202020204" pitchFamily="34" charset="0"/>
                <a:cs typeface="Arial" panose="020B0604020202020204" pitchFamily="34" charset="0"/>
              </a:rPr>
              <a:t>-6</a:t>
            </a:r>
            <a:r>
              <a:rPr lang="en-US" sz="2000" b="1" baseline="30000" dirty="0">
                <a:latin typeface="Arial" panose="020B0604020202020204" pitchFamily="34" charset="0"/>
                <a:cs typeface="Arial" panose="020B0604020202020204" pitchFamily="34" charset="0"/>
              </a:rPr>
              <a:t>th</a:t>
            </a:r>
            <a:r>
              <a:rPr lang="en-US" sz="2000" b="1" dirty="0">
                <a:latin typeface="Arial" panose="020B0604020202020204" pitchFamily="34" charset="0"/>
                <a:cs typeface="Arial" panose="020B0604020202020204" pitchFamily="34" charset="0"/>
              </a:rPr>
              <a:t> cc AD)</a:t>
            </a:r>
          </a:p>
        </p:txBody>
      </p:sp>
      <p:sp>
        <p:nvSpPr>
          <p:cNvPr id="2" name="Oval 1">
            <a:extLst>
              <a:ext uri="{FF2B5EF4-FFF2-40B4-BE49-F238E27FC236}">
                <a16:creationId xmlns:a16="http://schemas.microsoft.com/office/drawing/2014/main" id="{6F0092DA-44C5-4494-8C55-E5F183C7A3B7}"/>
              </a:ext>
            </a:extLst>
          </p:cNvPr>
          <p:cNvSpPr/>
          <p:nvPr/>
        </p:nvSpPr>
        <p:spPr>
          <a:xfrm>
            <a:off x="5625125" y="2174240"/>
            <a:ext cx="701040" cy="701040"/>
          </a:xfrm>
          <a:prstGeom prst="ellipse">
            <a:avLst/>
          </a:prstGeom>
          <a:solidFill>
            <a:schemeClr val="accent1">
              <a:alpha val="17000"/>
            </a:schemeClr>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6" name="Oval 5">
            <a:extLst>
              <a:ext uri="{FF2B5EF4-FFF2-40B4-BE49-F238E27FC236}">
                <a16:creationId xmlns:a16="http://schemas.microsoft.com/office/drawing/2014/main" id="{C707DA87-912B-45F3-981F-F6ACC420CF9F}"/>
              </a:ext>
            </a:extLst>
          </p:cNvPr>
          <p:cNvSpPr/>
          <p:nvPr/>
        </p:nvSpPr>
        <p:spPr>
          <a:xfrm>
            <a:off x="5625125" y="4150360"/>
            <a:ext cx="701040" cy="701040"/>
          </a:xfrm>
          <a:prstGeom prst="ellipse">
            <a:avLst/>
          </a:prstGeom>
          <a:solidFill>
            <a:schemeClr val="accent1">
              <a:alpha val="17000"/>
            </a:schemeClr>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7" name="Oval 6">
            <a:extLst>
              <a:ext uri="{FF2B5EF4-FFF2-40B4-BE49-F238E27FC236}">
                <a16:creationId xmlns:a16="http://schemas.microsoft.com/office/drawing/2014/main" id="{26E326F9-0C5A-40BC-A6B3-55F3B11F4F68}"/>
              </a:ext>
            </a:extLst>
          </p:cNvPr>
          <p:cNvSpPr/>
          <p:nvPr/>
        </p:nvSpPr>
        <p:spPr>
          <a:xfrm>
            <a:off x="6945925" y="4069080"/>
            <a:ext cx="883920" cy="883920"/>
          </a:xfrm>
          <a:prstGeom prst="ellipse">
            <a:avLst/>
          </a:prstGeom>
          <a:solidFill>
            <a:schemeClr val="accent1">
              <a:alpha val="17000"/>
            </a:schemeClr>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8" name="Oval 7">
            <a:extLst>
              <a:ext uri="{FF2B5EF4-FFF2-40B4-BE49-F238E27FC236}">
                <a16:creationId xmlns:a16="http://schemas.microsoft.com/office/drawing/2014/main" id="{E23E6BB8-EC05-4583-81D9-4F66BA5921C4}"/>
              </a:ext>
            </a:extLst>
          </p:cNvPr>
          <p:cNvSpPr/>
          <p:nvPr/>
        </p:nvSpPr>
        <p:spPr>
          <a:xfrm>
            <a:off x="6945925" y="2016760"/>
            <a:ext cx="995680" cy="995680"/>
          </a:xfrm>
          <a:prstGeom prst="ellipse">
            <a:avLst/>
          </a:prstGeom>
          <a:solidFill>
            <a:schemeClr val="accent1">
              <a:alpha val="17000"/>
            </a:schemeClr>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9" name="Oval 8">
            <a:extLst>
              <a:ext uri="{FF2B5EF4-FFF2-40B4-BE49-F238E27FC236}">
                <a16:creationId xmlns:a16="http://schemas.microsoft.com/office/drawing/2014/main" id="{C76A05BF-C7A2-40A7-9383-1293D0B1F4C2}"/>
              </a:ext>
            </a:extLst>
          </p:cNvPr>
          <p:cNvSpPr/>
          <p:nvPr/>
        </p:nvSpPr>
        <p:spPr>
          <a:xfrm rot="19676169">
            <a:off x="5059841" y="1709790"/>
            <a:ext cx="1513317" cy="881858"/>
          </a:xfrm>
          <a:prstGeom prst="ellipse">
            <a:avLst/>
          </a:prstGeom>
          <a:solidFill>
            <a:srgbClr val="FFFF00">
              <a:alpha val="17000"/>
            </a:srgbClr>
          </a:solidFill>
          <a:ln w="190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0" name="Oval 9">
            <a:extLst>
              <a:ext uri="{FF2B5EF4-FFF2-40B4-BE49-F238E27FC236}">
                <a16:creationId xmlns:a16="http://schemas.microsoft.com/office/drawing/2014/main" id="{B51F7C7D-3AD0-4558-904F-FD5C07C042DA}"/>
              </a:ext>
            </a:extLst>
          </p:cNvPr>
          <p:cNvSpPr/>
          <p:nvPr/>
        </p:nvSpPr>
        <p:spPr>
          <a:xfrm rot="2618638">
            <a:off x="5027517" y="4410468"/>
            <a:ext cx="1513317" cy="881858"/>
          </a:xfrm>
          <a:prstGeom prst="ellipse">
            <a:avLst/>
          </a:prstGeom>
          <a:solidFill>
            <a:srgbClr val="FFFF00">
              <a:alpha val="17000"/>
            </a:srgbClr>
          </a:solidFill>
          <a:ln w="190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1" name="Rectangle 10"/>
          <p:cNvSpPr/>
          <p:nvPr/>
        </p:nvSpPr>
        <p:spPr>
          <a:xfrm>
            <a:off x="369028" y="2875280"/>
            <a:ext cx="4197635" cy="1477328"/>
          </a:xfrm>
          <a:prstGeom prst="rect">
            <a:avLst/>
          </a:prstGeom>
        </p:spPr>
        <p:txBody>
          <a:bodyPr wrap="square">
            <a:spAutoFit/>
          </a:bodyPr>
          <a:lstStyle/>
          <a:p>
            <a:r>
              <a:rPr lang="en-US" dirty="0">
                <a:solidFill>
                  <a:srgbClr val="1D2228"/>
                </a:solidFill>
                <a:latin typeface="Arial" panose="020B0604020202020204" pitchFamily="34" charset="0"/>
                <a:ea typeface="Calibri" panose="020F0502020204030204" pitchFamily="34" charset="0"/>
                <a:cs typeface="Times New Roman" panose="02020603050405020304" pitchFamily="18" charset="0"/>
              </a:rPr>
              <a:t>Angled corners, rather than square</a:t>
            </a:r>
            <a:r>
              <a:rPr lang="en-GB" dirty="0">
                <a:latin typeface="Arial" panose="020B0604020202020204" pitchFamily="34" charset="0"/>
                <a:ea typeface="Calibri" panose="020F0502020204030204" pitchFamily="34" charset="0"/>
                <a:cs typeface="Times New Roman" panose="02020603050405020304" pitchFamily="18" charset="0"/>
              </a:rPr>
              <a:t>; four column bases in the interior built separately, but just right to the walls; and additional structures, perhaps to support an apse. </a:t>
            </a:r>
            <a:endParaRPr lang="en-US" dirty="0"/>
          </a:p>
        </p:txBody>
      </p:sp>
    </p:spTree>
    <p:extLst>
      <p:ext uri="{BB962C8B-B14F-4D97-AF65-F5344CB8AC3E}">
        <p14:creationId xmlns:p14="http://schemas.microsoft.com/office/powerpoint/2010/main" val="16178219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2000"/>
                                        <p:tgtEl>
                                          <p:spTgt spid="2"/>
                                        </p:tgtEl>
                                      </p:cBhvr>
                                    </p:animEffect>
                                  </p:childTnLst>
                                </p:cTn>
                              </p:par>
                            </p:childTnLst>
                          </p:cTn>
                        </p:par>
                        <p:par>
                          <p:cTn id="8" fill="hold">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8"/>
                                        </p:tgtEl>
                                        <p:attrNameLst>
                                          <p:attrName>style.visibility</p:attrName>
                                        </p:attrNameLst>
                                      </p:cBhvr>
                                      <p:to>
                                        <p:strVal val="visible"/>
                                      </p:to>
                                    </p:set>
                                    <p:animEffect transition="in" filter="fade">
                                      <p:cBhvr>
                                        <p:cTn id="11" dur="2000"/>
                                        <p:tgtEl>
                                          <p:spTgt spid="8"/>
                                        </p:tgtEl>
                                      </p:cBhvr>
                                    </p:animEffect>
                                  </p:childTnLst>
                                </p:cTn>
                              </p:par>
                            </p:childTnLst>
                          </p:cTn>
                        </p:par>
                        <p:par>
                          <p:cTn id="12" fill="hold">
                            <p:stCondLst>
                              <p:cond delay="4000"/>
                            </p:stCondLst>
                            <p:childTnLst>
                              <p:par>
                                <p:cTn id="13" presetID="10" presetClass="entr" presetSubtype="0" fill="hold" grpId="0" nodeType="afterEffect">
                                  <p:stCondLst>
                                    <p:cond delay="0"/>
                                  </p:stCondLst>
                                  <p:childTnLst>
                                    <p:set>
                                      <p:cBhvr>
                                        <p:cTn id="14" dur="1" fill="hold">
                                          <p:stCondLst>
                                            <p:cond delay="0"/>
                                          </p:stCondLst>
                                        </p:cTn>
                                        <p:tgtEl>
                                          <p:spTgt spid="6"/>
                                        </p:tgtEl>
                                        <p:attrNameLst>
                                          <p:attrName>style.visibility</p:attrName>
                                        </p:attrNameLst>
                                      </p:cBhvr>
                                      <p:to>
                                        <p:strVal val="visible"/>
                                      </p:to>
                                    </p:set>
                                    <p:animEffect transition="in" filter="fade">
                                      <p:cBhvr>
                                        <p:cTn id="15" dur="2000"/>
                                        <p:tgtEl>
                                          <p:spTgt spid="6"/>
                                        </p:tgtEl>
                                      </p:cBhvr>
                                    </p:animEffect>
                                  </p:childTnLst>
                                </p:cTn>
                              </p:par>
                            </p:childTnLst>
                          </p:cTn>
                        </p:par>
                        <p:par>
                          <p:cTn id="16" fill="hold">
                            <p:stCondLst>
                              <p:cond delay="6000"/>
                            </p:stCondLst>
                            <p:childTnLst>
                              <p:par>
                                <p:cTn id="17" presetID="10" presetClass="entr" presetSubtype="0" fill="hold" grpId="0" nodeType="afterEffect">
                                  <p:stCondLst>
                                    <p:cond delay="0"/>
                                  </p:stCondLst>
                                  <p:childTnLst>
                                    <p:set>
                                      <p:cBhvr>
                                        <p:cTn id="18" dur="1" fill="hold">
                                          <p:stCondLst>
                                            <p:cond delay="0"/>
                                          </p:stCondLst>
                                        </p:cTn>
                                        <p:tgtEl>
                                          <p:spTgt spid="7"/>
                                        </p:tgtEl>
                                        <p:attrNameLst>
                                          <p:attrName>style.visibility</p:attrName>
                                        </p:attrNameLst>
                                      </p:cBhvr>
                                      <p:to>
                                        <p:strVal val="visible"/>
                                      </p:to>
                                    </p:set>
                                    <p:animEffect transition="in" filter="fade">
                                      <p:cBhvr>
                                        <p:cTn id="19" dur="2000"/>
                                        <p:tgtEl>
                                          <p:spTgt spid="7"/>
                                        </p:tgtEl>
                                      </p:cBhvr>
                                    </p:animEffect>
                                  </p:childTnLst>
                                </p:cTn>
                              </p:par>
                            </p:childTnLst>
                          </p:cTn>
                        </p:par>
                        <p:par>
                          <p:cTn id="20" fill="hold">
                            <p:stCondLst>
                              <p:cond delay="8000"/>
                            </p:stCondLst>
                            <p:childTnLst>
                              <p:par>
                                <p:cTn id="21" presetID="10" presetClass="entr" presetSubtype="0" fill="hold" grpId="0" nodeType="afterEffect">
                                  <p:stCondLst>
                                    <p:cond delay="0"/>
                                  </p:stCondLst>
                                  <p:childTnLst>
                                    <p:set>
                                      <p:cBhvr>
                                        <p:cTn id="22" dur="1" fill="hold">
                                          <p:stCondLst>
                                            <p:cond delay="0"/>
                                          </p:stCondLst>
                                        </p:cTn>
                                        <p:tgtEl>
                                          <p:spTgt spid="9"/>
                                        </p:tgtEl>
                                        <p:attrNameLst>
                                          <p:attrName>style.visibility</p:attrName>
                                        </p:attrNameLst>
                                      </p:cBhvr>
                                      <p:to>
                                        <p:strVal val="visible"/>
                                      </p:to>
                                    </p:set>
                                    <p:animEffect transition="in" filter="fade">
                                      <p:cBhvr>
                                        <p:cTn id="23" dur="2000"/>
                                        <p:tgtEl>
                                          <p:spTgt spid="9"/>
                                        </p:tgtEl>
                                      </p:cBhvr>
                                    </p:animEffect>
                                  </p:childTnLst>
                                </p:cTn>
                              </p:par>
                            </p:childTnLst>
                          </p:cTn>
                        </p:par>
                        <p:par>
                          <p:cTn id="24" fill="hold">
                            <p:stCondLst>
                              <p:cond delay="10000"/>
                            </p:stCondLst>
                            <p:childTnLst>
                              <p:par>
                                <p:cTn id="25" presetID="10" presetClass="entr" presetSubtype="0" fill="hold" grpId="0" nodeType="afterEffect">
                                  <p:stCondLst>
                                    <p:cond delay="0"/>
                                  </p:stCondLst>
                                  <p:childTnLst>
                                    <p:set>
                                      <p:cBhvr>
                                        <p:cTn id="26" dur="1" fill="hold">
                                          <p:stCondLst>
                                            <p:cond delay="0"/>
                                          </p:stCondLst>
                                        </p:cTn>
                                        <p:tgtEl>
                                          <p:spTgt spid="10"/>
                                        </p:tgtEl>
                                        <p:attrNameLst>
                                          <p:attrName>style.visibility</p:attrName>
                                        </p:attrNameLst>
                                      </p:cBhvr>
                                      <p:to>
                                        <p:strVal val="visible"/>
                                      </p:to>
                                    </p:set>
                                    <p:animEffect transition="in" filter="fade">
                                      <p:cBhvr>
                                        <p:cTn id="27" dur="20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6" grpId="0" animBg="1"/>
      <p:bldP spid="7" grpId="0" animBg="1"/>
      <p:bldP spid="8" grpId="0" animBg="1"/>
      <p:bldP spid="9" grpId="0" animBg="1"/>
      <p:bldP spid="10"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9122F804-EFFB-44BC-8A57-1F19653ECCB5}"/>
              </a:ext>
            </a:extLst>
          </p:cNvPr>
          <p:cNvSpPr txBox="1"/>
          <p:nvPr/>
        </p:nvSpPr>
        <p:spPr>
          <a:xfrm>
            <a:off x="1524000" y="178714"/>
            <a:ext cx="9144000" cy="400110"/>
          </a:xfrm>
          <a:prstGeom prst="rect">
            <a:avLst/>
          </a:prstGeom>
          <a:noFill/>
        </p:spPr>
        <p:txBody>
          <a:bodyPr wrap="square" rtlCol="0">
            <a:spAutoFit/>
          </a:bodyPr>
          <a:lstStyle/>
          <a:p>
            <a:pPr algn="ctr"/>
            <a:r>
              <a:rPr lang="en-US" sz="2000" b="1" dirty="0">
                <a:latin typeface="Arial" panose="020B0604020202020204" pitchFamily="34" charset="0"/>
                <a:cs typeface="Arial" panose="020B0604020202020204" pitchFamily="34" charset="0"/>
              </a:rPr>
              <a:t>Orthophoto of </a:t>
            </a:r>
            <a:r>
              <a:rPr lang="en-US" sz="2000" b="1" dirty="0" err="1">
                <a:latin typeface="Arial" panose="020B0604020202020204" pitchFamily="34" charset="0"/>
                <a:cs typeface="Arial" panose="020B0604020202020204" pitchFamily="34" charset="0"/>
              </a:rPr>
              <a:t>Khuntsi</a:t>
            </a:r>
            <a:r>
              <a:rPr lang="en-US" sz="2000" b="1" dirty="0">
                <a:latin typeface="Arial" panose="020B0604020202020204" pitchFamily="34" charset="0"/>
                <a:cs typeface="Arial" panose="020B0604020202020204" pitchFamily="34" charset="0"/>
              </a:rPr>
              <a:t> fortress temple (5</a:t>
            </a:r>
            <a:r>
              <a:rPr lang="en-US" sz="2000" b="1" baseline="30000" dirty="0">
                <a:latin typeface="Arial" panose="020B0604020202020204" pitchFamily="34" charset="0"/>
                <a:cs typeface="Arial" panose="020B0604020202020204" pitchFamily="34" charset="0"/>
              </a:rPr>
              <a:t>th</a:t>
            </a:r>
            <a:r>
              <a:rPr lang="en-US" sz="2000" b="1" dirty="0">
                <a:latin typeface="Arial" panose="020B0604020202020204" pitchFamily="34" charset="0"/>
                <a:cs typeface="Arial" panose="020B0604020202020204" pitchFamily="34" charset="0"/>
              </a:rPr>
              <a:t>-6</a:t>
            </a:r>
            <a:r>
              <a:rPr lang="en-US" sz="2000" b="1" baseline="30000" dirty="0">
                <a:latin typeface="Arial" panose="020B0604020202020204" pitchFamily="34" charset="0"/>
                <a:cs typeface="Arial" panose="020B0604020202020204" pitchFamily="34" charset="0"/>
              </a:rPr>
              <a:t>th</a:t>
            </a:r>
            <a:r>
              <a:rPr lang="en-US" sz="2000" b="1" dirty="0">
                <a:latin typeface="Arial" panose="020B0604020202020204" pitchFamily="34" charset="0"/>
                <a:cs typeface="Arial" panose="020B0604020202020204" pitchFamily="34" charset="0"/>
              </a:rPr>
              <a:t> cc AD)</a:t>
            </a:r>
          </a:p>
        </p:txBody>
      </p:sp>
      <p:pic>
        <p:nvPicPr>
          <p:cNvPr id="8" name="Picture 7">
            <a:extLst>
              <a:ext uri="{FF2B5EF4-FFF2-40B4-BE49-F238E27FC236}">
                <a16:creationId xmlns:a16="http://schemas.microsoft.com/office/drawing/2014/main" id="{6CE30033-78BA-4EA3-A23F-CFB055AD0EE1}"/>
              </a:ext>
            </a:extLst>
          </p:cNvPr>
          <p:cNvPicPr>
            <a:picLocks noChangeAspect="1"/>
          </p:cNvPicPr>
          <p:nvPr/>
        </p:nvPicPr>
        <p:blipFill>
          <a:blip r:embed="rId2" cstate="screen">
            <a:clrChange>
              <a:clrFrom>
                <a:srgbClr val="FFFFFF"/>
              </a:clrFrom>
              <a:clrTo>
                <a:srgbClr val="FFFFFF">
                  <a:alpha val="0"/>
                </a:srgbClr>
              </a:clrTo>
            </a:clrChange>
            <a:extLst>
              <a:ext uri="{28A0092B-C50C-407E-A947-70E740481C1C}">
                <a14:useLocalDpi xmlns:a14="http://schemas.microsoft.com/office/drawing/2010/main"/>
              </a:ext>
            </a:extLst>
          </a:blip>
          <a:stretch>
            <a:fillRect/>
          </a:stretch>
        </p:blipFill>
        <p:spPr>
          <a:xfrm>
            <a:off x="2209800" y="910116"/>
            <a:ext cx="7583438" cy="5871684"/>
          </a:xfrm>
          <a:prstGeom prst="rect">
            <a:avLst/>
          </a:prstGeom>
        </p:spPr>
      </p:pic>
      <p:sp>
        <p:nvSpPr>
          <p:cNvPr id="9" name="Oval 8">
            <a:extLst>
              <a:ext uri="{FF2B5EF4-FFF2-40B4-BE49-F238E27FC236}">
                <a16:creationId xmlns:a16="http://schemas.microsoft.com/office/drawing/2014/main" id="{C06D0827-8E6A-44AB-9CDE-800B8759A63C}"/>
              </a:ext>
            </a:extLst>
          </p:cNvPr>
          <p:cNvSpPr/>
          <p:nvPr/>
        </p:nvSpPr>
        <p:spPr>
          <a:xfrm>
            <a:off x="4114800" y="2997200"/>
            <a:ext cx="1447800" cy="990600"/>
          </a:xfrm>
          <a:prstGeom prst="ellipse">
            <a:avLst/>
          </a:prstGeom>
          <a:solidFill>
            <a:srgbClr val="FF0000">
              <a:alpha val="30000"/>
            </a:srgb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7710466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200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10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9122F804-EFFB-44BC-8A57-1F19653ECCB5}"/>
              </a:ext>
            </a:extLst>
          </p:cNvPr>
          <p:cNvSpPr txBox="1"/>
          <p:nvPr/>
        </p:nvSpPr>
        <p:spPr>
          <a:xfrm>
            <a:off x="1524000" y="178714"/>
            <a:ext cx="9144000" cy="400110"/>
          </a:xfrm>
          <a:prstGeom prst="rect">
            <a:avLst/>
          </a:prstGeom>
          <a:noFill/>
        </p:spPr>
        <p:txBody>
          <a:bodyPr wrap="square" rtlCol="0">
            <a:spAutoFit/>
          </a:bodyPr>
          <a:lstStyle/>
          <a:p>
            <a:pPr algn="ctr"/>
            <a:r>
              <a:rPr lang="en-US" sz="2000" b="1" dirty="0">
                <a:latin typeface="Arial" panose="020B0604020202020204" pitchFamily="34" charset="0"/>
                <a:cs typeface="Arial" panose="020B0604020202020204" pitchFamily="34" charset="0"/>
              </a:rPr>
              <a:t>Entrance (Dromos) of the Crypt before and after cleaning. View from East</a:t>
            </a:r>
          </a:p>
        </p:txBody>
      </p:sp>
      <p:pic>
        <p:nvPicPr>
          <p:cNvPr id="3" name="Picture 2">
            <a:extLst>
              <a:ext uri="{FF2B5EF4-FFF2-40B4-BE49-F238E27FC236}">
                <a16:creationId xmlns:a16="http://schemas.microsoft.com/office/drawing/2014/main" id="{20F61C3A-4562-4551-8B90-27FB3E14CE91}"/>
              </a:ext>
            </a:extLst>
          </p:cNvPr>
          <p:cNvPicPr>
            <a:picLocks noChangeAspect="1"/>
          </p:cNvPicPr>
          <p:nvPr/>
        </p:nvPicPr>
        <p:blipFill rotWithShape="1">
          <a:blip r:embed="rId2" cstate="screen">
            <a:extLst>
              <a:ext uri="{BEBA8EAE-BF5A-486C-A8C5-ECC9F3942E4B}">
                <a14:imgProps xmlns:a14="http://schemas.microsoft.com/office/drawing/2010/main">
                  <a14:imgLayer r:embed="rId3">
                    <a14:imgEffect>
                      <a14:brightnessContrast contrast="20000"/>
                    </a14:imgEffect>
                  </a14:imgLayer>
                </a14:imgProps>
              </a:ext>
              <a:ext uri="{28A0092B-C50C-407E-A947-70E740481C1C}">
                <a14:useLocalDpi xmlns:a14="http://schemas.microsoft.com/office/drawing/2010/main"/>
              </a:ext>
            </a:extLst>
          </a:blip>
          <a:srcRect/>
          <a:stretch/>
        </p:blipFill>
        <p:spPr>
          <a:xfrm>
            <a:off x="6400800" y="1028244"/>
            <a:ext cx="3937304" cy="5740856"/>
          </a:xfrm>
          <a:prstGeom prst="rect">
            <a:avLst/>
          </a:prstGeom>
        </p:spPr>
      </p:pic>
      <p:pic>
        <p:nvPicPr>
          <p:cNvPr id="6" name="Picture 5">
            <a:extLst>
              <a:ext uri="{FF2B5EF4-FFF2-40B4-BE49-F238E27FC236}">
                <a16:creationId xmlns:a16="http://schemas.microsoft.com/office/drawing/2014/main" id="{072D21F2-41A9-44EF-A6A9-E30B59DA03FB}"/>
              </a:ext>
            </a:extLst>
          </p:cNvPr>
          <p:cNvPicPr>
            <a:picLocks noChangeAspect="1"/>
          </p:cNvPicPr>
          <p:nvPr/>
        </p:nvPicPr>
        <p:blipFill rotWithShape="1">
          <a:blip r:embed="rId4" cstate="screen">
            <a:extLst>
              <a:ext uri="{BEBA8EAE-BF5A-486C-A8C5-ECC9F3942E4B}">
                <a14:imgProps xmlns:a14="http://schemas.microsoft.com/office/drawing/2010/main">
                  <a14:imgLayer r:embed="rId5">
                    <a14:imgEffect>
                      <a14:brightnessContrast contrast="20000"/>
                    </a14:imgEffect>
                  </a14:imgLayer>
                </a14:imgProps>
              </a:ext>
              <a:ext uri="{28A0092B-C50C-407E-A947-70E740481C1C}">
                <a14:useLocalDpi xmlns:a14="http://schemas.microsoft.com/office/drawing/2010/main"/>
              </a:ext>
            </a:extLst>
          </a:blip>
          <a:srcRect/>
          <a:stretch/>
        </p:blipFill>
        <p:spPr>
          <a:xfrm>
            <a:off x="1903856" y="1028244"/>
            <a:ext cx="4243248" cy="5753556"/>
          </a:xfrm>
          <a:prstGeom prst="rect">
            <a:avLst/>
          </a:prstGeom>
        </p:spPr>
      </p:pic>
    </p:spTree>
    <p:extLst>
      <p:ext uri="{BB962C8B-B14F-4D97-AF65-F5344CB8AC3E}">
        <p14:creationId xmlns:p14="http://schemas.microsoft.com/office/powerpoint/2010/main" val="25303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BEEAC23B-998A-4BF8-AAD6-DCA874EBC3EE}"/>
              </a:ext>
            </a:extLst>
          </p:cNvPr>
          <p:cNvPicPr>
            <a:picLocks noChangeAspect="1"/>
          </p:cNvPicPr>
          <p:nvPr/>
        </p:nvPicPr>
        <p:blipFill>
          <a:blip r:embed="rId3" cstate="screen">
            <a:extLst>
              <a:ext uri="{BEBA8EAE-BF5A-486C-A8C5-ECC9F3942E4B}">
                <a14:imgProps xmlns:a14="http://schemas.microsoft.com/office/drawing/2010/main">
                  <a14:imgLayer r:embed="rId4">
                    <a14:imgEffect>
                      <a14:brightnessContrast contrast="40000"/>
                    </a14:imgEffect>
                  </a14:imgLayer>
                </a14:imgProps>
              </a:ext>
              <a:ext uri="{28A0092B-C50C-407E-A947-70E740481C1C}">
                <a14:useLocalDpi xmlns:a14="http://schemas.microsoft.com/office/drawing/2010/main"/>
              </a:ext>
            </a:extLst>
          </a:blip>
          <a:stretch>
            <a:fillRect/>
          </a:stretch>
        </p:blipFill>
        <p:spPr>
          <a:xfrm>
            <a:off x="6132689" y="3784320"/>
            <a:ext cx="4350600" cy="2900400"/>
          </a:xfrm>
          <a:prstGeom prst="rect">
            <a:avLst/>
          </a:prstGeom>
        </p:spPr>
      </p:pic>
      <p:pic>
        <p:nvPicPr>
          <p:cNvPr id="8" name="Picture 7">
            <a:extLst>
              <a:ext uri="{FF2B5EF4-FFF2-40B4-BE49-F238E27FC236}">
                <a16:creationId xmlns:a16="http://schemas.microsoft.com/office/drawing/2014/main" id="{94AAE94C-CB49-4AE9-A8BA-A2405165619A}"/>
              </a:ext>
            </a:extLst>
          </p:cNvPr>
          <p:cNvPicPr>
            <a:picLocks noChangeAspect="1"/>
          </p:cNvPicPr>
          <p:nvPr/>
        </p:nvPicPr>
        <p:blipFill>
          <a:blip r:embed="rId5" cstate="screen">
            <a:extLst>
              <a:ext uri="{BEBA8EAE-BF5A-486C-A8C5-ECC9F3942E4B}">
                <a14:imgProps xmlns:a14="http://schemas.microsoft.com/office/drawing/2010/main">
                  <a14:imgLayer r:embed="rId6">
                    <a14:imgEffect>
                      <a14:brightnessContrast contrast="40000"/>
                    </a14:imgEffect>
                  </a14:imgLayer>
                </a14:imgProps>
              </a:ext>
              <a:ext uri="{28A0092B-C50C-407E-A947-70E740481C1C}">
                <a14:useLocalDpi xmlns:a14="http://schemas.microsoft.com/office/drawing/2010/main"/>
              </a:ext>
            </a:extLst>
          </a:blip>
          <a:stretch>
            <a:fillRect/>
          </a:stretch>
        </p:blipFill>
        <p:spPr>
          <a:xfrm>
            <a:off x="1671091" y="3778676"/>
            <a:ext cx="4350600" cy="2900400"/>
          </a:xfrm>
          <a:prstGeom prst="rect">
            <a:avLst/>
          </a:prstGeom>
        </p:spPr>
      </p:pic>
      <p:pic>
        <p:nvPicPr>
          <p:cNvPr id="10" name="Picture 9">
            <a:extLst>
              <a:ext uri="{FF2B5EF4-FFF2-40B4-BE49-F238E27FC236}">
                <a16:creationId xmlns:a16="http://schemas.microsoft.com/office/drawing/2014/main" id="{C0CF34EA-36F6-4B91-95B1-9EB61F7E4E77}"/>
              </a:ext>
            </a:extLst>
          </p:cNvPr>
          <p:cNvPicPr>
            <a:picLocks noChangeAspect="1"/>
          </p:cNvPicPr>
          <p:nvPr/>
        </p:nvPicPr>
        <p:blipFill>
          <a:blip r:embed="rId7" cstate="screen">
            <a:extLst>
              <a:ext uri="{BEBA8EAE-BF5A-486C-A8C5-ECC9F3942E4B}">
                <a14:imgProps xmlns:a14="http://schemas.microsoft.com/office/drawing/2010/main">
                  <a14:imgLayer r:embed="rId8">
                    <a14:imgEffect>
                      <a14:brightnessContrast contrast="20000"/>
                    </a14:imgEffect>
                  </a14:imgLayer>
                </a14:imgProps>
              </a:ext>
              <a:ext uri="{28A0092B-C50C-407E-A947-70E740481C1C}">
                <a14:useLocalDpi xmlns:a14="http://schemas.microsoft.com/office/drawing/2010/main"/>
              </a:ext>
            </a:extLst>
          </a:blip>
          <a:stretch>
            <a:fillRect/>
          </a:stretch>
        </p:blipFill>
        <p:spPr>
          <a:xfrm>
            <a:off x="6132689" y="745489"/>
            <a:ext cx="4350600" cy="2900400"/>
          </a:xfrm>
          <a:prstGeom prst="rect">
            <a:avLst/>
          </a:prstGeom>
        </p:spPr>
      </p:pic>
      <p:pic>
        <p:nvPicPr>
          <p:cNvPr id="12" name="Picture 11">
            <a:extLst>
              <a:ext uri="{FF2B5EF4-FFF2-40B4-BE49-F238E27FC236}">
                <a16:creationId xmlns:a16="http://schemas.microsoft.com/office/drawing/2014/main" id="{4CAF748F-5BF5-4FCA-94F5-A3249D76D965}"/>
              </a:ext>
            </a:extLst>
          </p:cNvPr>
          <p:cNvPicPr>
            <a:picLocks noChangeAspect="1"/>
          </p:cNvPicPr>
          <p:nvPr/>
        </p:nvPicPr>
        <p:blipFill rotWithShape="1">
          <a:blip r:embed="rId9" cstate="screen">
            <a:extLst>
              <a:ext uri="{28A0092B-C50C-407E-A947-70E740481C1C}">
                <a14:useLocalDpi xmlns:a14="http://schemas.microsoft.com/office/drawing/2010/main"/>
              </a:ext>
            </a:extLst>
          </a:blip>
          <a:srcRect/>
          <a:stretch/>
        </p:blipFill>
        <p:spPr>
          <a:xfrm>
            <a:off x="1675382" y="743938"/>
            <a:ext cx="4342018" cy="2900400"/>
          </a:xfrm>
          <a:prstGeom prst="rect">
            <a:avLst/>
          </a:prstGeom>
        </p:spPr>
      </p:pic>
      <p:sp>
        <p:nvSpPr>
          <p:cNvPr id="2" name="TextBox 1">
            <a:extLst>
              <a:ext uri="{FF2B5EF4-FFF2-40B4-BE49-F238E27FC236}">
                <a16:creationId xmlns:a16="http://schemas.microsoft.com/office/drawing/2014/main" id="{932AAB3B-790B-4091-A2C6-892D363659F1}"/>
              </a:ext>
            </a:extLst>
          </p:cNvPr>
          <p:cNvSpPr txBox="1"/>
          <p:nvPr/>
        </p:nvSpPr>
        <p:spPr>
          <a:xfrm>
            <a:off x="36689" y="156209"/>
            <a:ext cx="12192000" cy="400110"/>
          </a:xfrm>
          <a:prstGeom prst="rect">
            <a:avLst/>
          </a:prstGeom>
          <a:noFill/>
        </p:spPr>
        <p:txBody>
          <a:bodyPr wrap="square" rtlCol="0">
            <a:spAutoFit/>
          </a:bodyPr>
          <a:lstStyle/>
          <a:p>
            <a:pPr algn="ctr"/>
            <a:r>
              <a:rPr lang="en-US" sz="2000" b="1" dirty="0">
                <a:latin typeface="Arial" panose="020B0604020202020204" pitchFamily="34" charset="0"/>
                <a:cs typeface="Arial" panose="020B0604020202020204" pitchFamily="34" charset="0"/>
              </a:rPr>
              <a:t>Five step Entrance (Dromos) of the Crypt</a:t>
            </a:r>
          </a:p>
        </p:txBody>
      </p:sp>
    </p:spTree>
    <p:extLst>
      <p:ext uri="{BB962C8B-B14F-4D97-AF65-F5344CB8AC3E}">
        <p14:creationId xmlns:p14="http://schemas.microsoft.com/office/powerpoint/2010/main" val="368208600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893BF684-A209-4BF0-9A01-7CA088F39C73}"/>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6160911" y="762000"/>
            <a:ext cx="4419600" cy="2946400"/>
          </a:xfrm>
          <a:prstGeom prst="rect">
            <a:avLst/>
          </a:prstGeom>
        </p:spPr>
      </p:pic>
      <p:pic>
        <p:nvPicPr>
          <p:cNvPr id="6" name="Picture 5">
            <a:extLst>
              <a:ext uri="{FF2B5EF4-FFF2-40B4-BE49-F238E27FC236}">
                <a16:creationId xmlns:a16="http://schemas.microsoft.com/office/drawing/2014/main" id="{6CFDFDAB-5EF1-4DD6-A1A3-2BBF40F18F73}"/>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642533" y="770467"/>
            <a:ext cx="4419600" cy="2946400"/>
          </a:xfrm>
          <a:prstGeom prst="rect">
            <a:avLst/>
          </a:prstGeom>
        </p:spPr>
      </p:pic>
      <p:pic>
        <p:nvPicPr>
          <p:cNvPr id="8" name="Picture 7">
            <a:extLst>
              <a:ext uri="{FF2B5EF4-FFF2-40B4-BE49-F238E27FC236}">
                <a16:creationId xmlns:a16="http://schemas.microsoft.com/office/drawing/2014/main" id="{45F9EC36-D732-4434-93C1-CE86DD69DA71}"/>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6160911" y="3813667"/>
            <a:ext cx="4419600" cy="2946400"/>
          </a:xfrm>
          <a:prstGeom prst="rect">
            <a:avLst/>
          </a:prstGeom>
        </p:spPr>
      </p:pic>
      <p:pic>
        <p:nvPicPr>
          <p:cNvPr id="10" name="Picture 9">
            <a:extLst>
              <a:ext uri="{FF2B5EF4-FFF2-40B4-BE49-F238E27FC236}">
                <a16:creationId xmlns:a16="http://schemas.microsoft.com/office/drawing/2014/main" id="{1E53DA09-CC6D-46BA-9026-6117BBE9471E}"/>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1642533" y="3813667"/>
            <a:ext cx="4419600" cy="2946400"/>
          </a:xfrm>
          <a:prstGeom prst="rect">
            <a:avLst/>
          </a:prstGeom>
        </p:spPr>
      </p:pic>
      <p:sp>
        <p:nvSpPr>
          <p:cNvPr id="9" name="TextBox 8">
            <a:extLst>
              <a:ext uri="{FF2B5EF4-FFF2-40B4-BE49-F238E27FC236}">
                <a16:creationId xmlns:a16="http://schemas.microsoft.com/office/drawing/2014/main" id="{91EB61F2-FBEA-4C41-AF50-C2A53B95CD87}"/>
              </a:ext>
            </a:extLst>
          </p:cNvPr>
          <p:cNvSpPr txBox="1"/>
          <p:nvPr/>
        </p:nvSpPr>
        <p:spPr>
          <a:xfrm>
            <a:off x="3112911" y="142622"/>
            <a:ext cx="6096000" cy="400110"/>
          </a:xfrm>
          <a:prstGeom prst="rect">
            <a:avLst/>
          </a:prstGeom>
          <a:noFill/>
        </p:spPr>
        <p:txBody>
          <a:bodyPr wrap="square">
            <a:spAutoFit/>
          </a:bodyPr>
          <a:lstStyle/>
          <a:p>
            <a:pPr algn="ctr"/>
            <a:r>
              <a:rPr lang="en-US" sz="2000" b="1" dirty="0">
                <a:latin typeface="Arial" panose="020B0604020202020204" pitchFamily="34" charset="0"/>
                <a:cs typeface="Arial" panose="020B0604020202020204" pitchFamily="34" charset="0"/>
              </a:rPr>
              <a:t>Interior of the Crypt before and after cleaning</a:t>
            </a:r>
          </a:p>
        </p:txBody>
      </p:sp>
    </p:spTree>
    <p:extLst>
      <p:ext uri="{BB962C8B-B14F-4D97-AF65-F5344CB8AC3E}">
        <p14:creationId xmlns:p14="http://schemas.microsoft.com/office/powerpoint/2010/main" val="184039676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FFE93569-2173-4E45-AA6D-77A1D6E773EE}"/>
              </a:ext>
            </a:extLst>
          </p:cNvPr>
          <p:cNvPicPr>
            <a:picLocks noChangeAspect="1"/>
          </p:cNvPicPr>
          <p:nvPr/>
        </p:nvPicPr>
        <p:blipFill rotWithShape="1">
          <a:blip r:embed="rId2" cstate="screen">
            <a:clrChange>
              <a:clrFrom>
                <a:srgbClr val="FFFFFF"/>
              </a:clrFrom>
              <a:clrTo>
                <a:srgbClr val="FFFFFF">
                  <a:alpha val="0"/>
                </a:srgbClr>
              </a:clrTo>
            </a:clrChange>
            <a:extLst>
              <a:ext uri="{BEBA8EAE-BF5A-486C-A8C5-ECC9F3942E4B}">
                <a14:imgProps xmlns:a14="http://schemas.microsoft.com/office/drawing/2010/main">
                  <a14:imgLayer r:embed="rId3">
                    <a14:imgEffect>
                      <a14:brightnessContrast contrast="-40000"/>
                    </a14:imgEffect>
                  </a14:imgLayer>
                </a14:imgProps>
              </a:ext>
              <a:ext uri="{28A0092B-C50C-407E-A947-70E740481C1C}">
                <a14:useLocalDpi xmlns:a14="http://schemas.microsoft.com/office/drawing/2010/main"/>
              </a:ext>
            </a:extLst>
          </a:blip>
          <a:srcRect/>
          <a:stretch/>
        </p:blipFill>
        <p:spPr>
          <a:xfrm>
            <a:off x="-583223" y="724915"/>
            <a:ext cx="8382000" cy="6033440"/>
          </a:xfrm>
          <a:prstGeom prst="rect">
            <a:avLst/>
          </a:prstGeom>
        </p:spPr>
      </p:pic>
      <p:sp>
        <p:nvSpPr>
          <p:cNvPr id="5" name="TextBox 4">
            <a:extLst>
              <a:ext uri="{FF2B5EF4-FFF2-40B4-BE49-F238E27FC236}">
                <a16:creationId xmlns:a16="http://schemas.microsoft.com/office/drawing/2014/main" id="{CB3F427B-3987-4557-BFF7-3913120F1E94}"/>
              </a:ext>
            </a:extLst>
          </p:cNvPr>
          <p:cNvSpPr txBox="1"/>
          <p:nvPr/>
        </p:nvSpPr>
        <p:spPr>
          <a:xfrm>
            <a:off x="1524000" y="138758"/>
            <a:ext cx="9144000" cy="400110"/>
          </a:xfrm>
          <a:prstGeom prst="rect">
            <a:avLst/>
          </a:prstGeom>
          <a:noFill/>
        </p:spPr>
        <p:txBody>
          <a:bodyPr wrap="square" rtlCol="0">
            <a:spAutoFit/>
          </a:bodyPr>
          <a:lstStyle/>
          <a:p>
            <a:pPr algn="ctr"/>
            <a:r>
              <a:rPr lang="en-US" sz="2000" b="1" dirty="0">
                <a:latin typeface="Arial" panose="020B0604020202020204" pitchFamily="34" charset="0"/>
                <a:cs typeface="Arial" panose="020B0604020202020204" pitchFamily="34" charset="0"/>
              </a:rPr>
              <a:t>Plan of </a:t>
            </a:r>
            <a:r>
              <a:rPr lang="en-US" sz="2000" b="1" dirty="0" err="1">
                <a:latin typeface="Arial" panose="020B0604020202020204" pitchFamily="34" charset="0"/>
                <a:cs typeface="Arial" panose="020B0604020202020204" pitchFamily="34" charset="0"/>
              </a:rPr>
              <a:t>Khuntsi</a:t>
            </a:r>
            <a:r>
              <a:rPr lang="en-US" sz="2000" b="1" dirty="0">
                <a:latin typeface="Arial" panose="020B0604020202020204" pitchFamily="34" charset="0"/>
                <a:cs typeface="Arial" panose="020B0604020202020204" pitchFamily="34" charset="0"/>
              </a:rPr>
              <a:t> fortress temple (5</a:t>
            </a:r>
            <a:r>
              <a:rPr lang="en-US" sz="2000" b="1" baseline="30000" dirty="0">
                <a:latin typeface="Arial" panose="020B0604020202020204" pitchFamily="34" charset="0"/>
                <a:cs typeface="Arial" panose="020B0604020202020204" pitchFamily="34" charset="0"/>
              </a:rPr>
              <a:t>th</a:t>
            </a:r>
            <a:r>
              <a:rPr lang="en-US" sz="2000" b="1" dirty="0">
                <a:latin typeface="Arial" panose="020B0604020202020204" pitchFamily="34" charset="0"/>
                <a:cs typeface="Arial" panose="020B0604020202020204" pitchFamily="34" charset="0"/>
              </a:rPr>
              <a:t>-6</a:t>
            </a:r>
            <a:r>
              <a:rPr lang="en-US" sz="2000" b="1" baseline="30000" dirty="0">
                <a:latin typeface="Arial" panose="020B0604020202020204" pitchFamily="34" charset="0"/>
                <a:cs typeface="Arial" panose="020B0604020202020204" pitchFamily="34" charset="0"/>
              </a:rPr>
              <a:t>th</a:t>
            </a:r>
            <a:r>
              <a:rPr lang="en-US" sz="2000" b="1" dirty="0">
                <a:latin typeface="Arial" panose="020B0604020202020204" pitchFamily="34" charset="0"/>
                <a:cs typeface="Arial" panose="020B0604020202020204" pitchFamily="34" charset="0"/>
              </a:rPr>
              <a:t> cc AD)</a:t>
            </a:r>
          </a:p>
        </p:txBody>
      </p:sp>
      <p:sp>
        <p:nvSpPr>
          <p:cNvPr id="2" name="Oval 1">
            <a:extLst>
              <a:ext uri="{FF2B5EF4-FFF2-40B4-BE49-F238E27FC236}">
                <a16:creationId xmlns:a16="http://schemas.microsoft.com/office/drawing/2014/main" id="{6F0092DA-44C5-4494-8C55-E5F183C7A3B7}"/>
              </a:ext>
            </a:extLst>
          </p:cNvPr>
          <p:cNvSpPr/>
          <p:nvPr/>
        </p:nvSpPr>
        <p:spPr>
          <a:xfrm>
            <a:off x="1220177" y="2226994"/>
            <a:ext cx="701040" cy="701040"/>
          </a:xfrm>
          <a:prstGeom prst="ellipse">
            <a:avLst/>
          </a:prstGeom>
          <a:solidFill>
            <a:schemeClr val="accent1">
              <a:alpha val="17000"/>
            </a:schemeClr>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6" name="Oval 5">
            <a:extLst>
              <a:ext uri="{FF2B5EF4-FFF2-40B4-BE49-F238E27FC236}">
                <a16:creationId xmlns:a16="http://schemas.microsoft.com/office/drawing/2014/main" id="{C707DA87-912B-45F3-981F-F6ACC420CF9F}"/>
              </a:ext>
            </a:extLst>
          </p:cNvPr>
          <p:cNvSpPr/>
          <p:nvPr/>
        </p:nvSpPr>
        <p:spPr>
          <a:xfrm>
            <a:off x="1220177" y="4203114"/>
            <a:ext cx="701040" cy="701040"/>
          </a:xfrm>
          <a:prstGeom prst="ellipse">
            <a:avLst/>
          </a:prstGeom>
          <a:solidFill>
            <a:schemeClr val="accent1">
              <a:alpha val="17000"/>
            </a:schemeClr>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7" name="Oval 6">
            <a:extLst>
              <a:ext uri="{FF2B5EF4-FFF2-40B4-BE49-F238E27FC236}">
                <a16:creationId xmlns:a16="http://schemas.microsoft.com/office/drawing/2014/main" id="{26E326F9-0C5A-40BC-A6B3-55F3B11F4F68}"/>
              </a:ext>
            </a:extLst>
          </p:cNvPr>
          <p:cNvSpPr/>
          <p:nvPr/>
        </p:nvSpPr>
        <p:spPr>
          <a:xfrm>
            <a:off x="2540977" y="4121834"/>
            <a:ext cx="883920" cy="883920"/>
          </a:xfrm>
          <a:prstGeom prst="ellipse">
            <a:avLst/>
          </a:prstGeom>
          <a:solidFill>
            <a:schemeClr val="accent1">
              <a:alpha val="17000"/>
            </a:schemeClr>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8" name="Oval 7">
            <a:extLst>
              <a:ext uri="{FF2B5EF4-FFF2-40B4-BE49-F238E27FC236}">
                <a16:creationId xmlns:a16="http://schemas.microsoft.com/office/drawing/2014/main" id="{E23E6BB8-EC05-4583-81D9-4F66BA5921C4}"/>
              </a:ext>
            </a:extLst>
          </p:cNvPr>
          <p:cNvSpPr/>
          <p:nvPr/>
        </p:nvSpPr>
        <p:spPr>
          <a:xfrm>
            <a:off x="2540977" y="2069514"/>
            <a:ext cx="995680" cy="995680"/>
          </a:xfrm>
          <a:prstGeom prst="ellipse">
            <a:avLst/>
          </a:prstGeom>
          <a:solidFill>
            <a:schemeClr val="accent1">
              <a:alpha val="17000"/>
            </a:schemeClr>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4" name="Rectangle 3"/>
          <p:cNvSpPr/>
          <p:nvPr/>
        </p:nvSpPr>
        <p:spPr>
          <a:xfrm>
            <a:off x="6455967" y="1864028"/>
            <a:ext cx="5431233" cy="3596369"/>
          </a:xfrm>
          <a:prstGeom prst="rect">
            <a:avLst/>
          </a:prstGeom>
        </p:spPr>
        <p:txBody>
          <a:bodyPr wrap="square">
            <a:spAutoFit/>
          </a:bodyPr>
          <a:lstStyle/>
          <a:p>
            <a:pPr marL="457200" algn="just">
              <a:lnSpc>
                <a:spcPct val="115000"/>
              </a:lnSpc>
              <a:spcAft>
                <a:spcPts val="600"/>
              </a:spcAft>
            </a:pPr>
            <a:r>
              <a:rPr lang="en-GB" dirty="0">
                <a:latin typeface="Arial" panose="020B0604020202020204" pitchFamily="34" charset="0"/>
                <a:ea typeface="Calibri" panose="020F0502020204030204" pitchFamily="34" charset="0"/>
                <a:cs typeface="Times New Roman" panose="02020603050405020304" pitchFamily="18" charset="0"/>
              </a:rPr>
              <a:t>Therefore, based on the dating evidence and the fact that </a:t>
            </a:r>
            <a:r>
              <a:rPr lang="en-GB" dirty="0" err="1">
                <a:latin typeface="Arial" panose="020B0604020202020204" pitchFamily="34" charset="0"/>
                <a:ea typeface="Calibri" panose="020F0502020204030204" pitchFamily="34" charset="0"/>
                <a:cs typeface="Times New Roman" panose="02020603050405020304" pitchFamily="18" charset="0"/>
              </a:rPr>
              <a:t>Onogouris</a:t>
            </a:r>
            <a:r>
              <a:rPr lang="en-GB" dirty="0">
                <a:latin typeface="Arial" panose="020B0604020202020204" pitchFamily="34" charset="0"/>
                <a:ea typeface="Calibri" panose="020F0502020204030204" pitchFamily="34" charset="0"/>
                <a:cs typeface="Times New Roman" panose="02020603050405020304" pitchFamily="18" charset="0"/>
              </a:rPr>
              <a:t> was occupied by a Sassanid Persian army for several years, we believe that this temple, supported by </a:t>
            </a:r>
            <a:r>
              <a:rPr lang="en-GB" b="1" dirty="0">
                <a:latin typeface="Arial" panose="020B0604020202020204" pitchFamily="34" charset="0"/>
                <a:ea typeface="Calibri" panose="020F0502020204030204" pitchFamily="34" charset="0"/>
                <a:cs typeface="Times New Roman" panose="02020603050405020304" pitchFamily="18" charset="0"/>
              </a:rPr>
              <a:t>four columns</a:t>
            </a:r>
            <a:r>
              <a:rPr lang="en-GB" dirty="0">
                <a:latin typeface="Arial" panose="020B0604020202020204" pitchFamily="34" charset="0"/>
                <a:ea typeface="Calibri" panose="020F0502020204030204" pitchFamily="34" charset="0"/>
                <a:cs typeface="Times New Roman" panose="02020603050405020304" pitchFamily="18" charset="0"/>
              </a:rPr>
              <a:t>, was dedicated to another religion (for example Zoroastrianism). Later it was adapted or reconstructed as a Christian church, and this perfectly demonstrates the complex nature of the spread and development of Christianity in West Georgia in the late Roman-early medieval period.</a:t>
            </a:r>
            <a:endParaRPr lang="en-US" dirty="0">
              <a:latin typeface="Sylfaen" panose="010A0502050306030303" pitchFamily="18"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2334599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2000"/>
                                        <p:tgtEl>
                                          <p:spTgt spid="2"/>
                                        </p:tgtEl>
                                      </p:cBhvr>
                                    </p:animEffect>
                                  </p:childTnLst>
                                </p:cTn>
                              </p:par>
                            </p:childTnLst>
                          </p:cTn>
                        </p:par>
                        <p:par>
                          <p:cTn id="8" fill="hold">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8"/>
                                        </p:tgtEl>
                                        <p:attrNameLst>
                                          <p:attrName>style.visibility</p:attrName>
                                        </p:attrNameLst>
                                      </p:cBhvr>
                                      <p:to>
                                        <p:strVal val="visible"/>
                                      </p:to>
                                    </p:set>
                                    <p:animEffect transition="in" filter="fade">
                                      <p:cBhvr>
                                        <p:cTn id="11" dur="2000"/>
                                        <p:tgtEl>
                                          <p:spTgt spid="8"/>
                                        </p:tgtEl>
                                      </p:cBhvr>
                                    </p:animEffect>
                                  </p:childTnLst>
                                </p:cTn>
                              </p:par>
                            </p:childTnLst>
                          </p:cTn>
                        </p:par>
                        <p:par>
                          <p:cTn id="12" fill="hold">
                            <p:stCondLst>
                              <p:cond delay="4000"/>
                            </p:stCondLst>
                            <p:childTnLst>
                              <p:par>
                                <p:cTn id="13" presetID="10" presetClass="entr" presetSubtype="0" fill="hold" grpId="0" nodeType="afterEffect">
                                  <p:stCondLst>
                                    <p:cond delay="0"/>
                                  </p:stCondLst>
                                  <p:childTnLst>
                                    <p:set>
                                      <p:cBhvr>
                                        <p:cTn id="14" dur="1" fill="hold">
                                          <p:stCondLst>
                                            <p:cond delay="0"/>
                                          </p:stCondLst>
                                        </p:cTn>
                                        <p:tgtEl>
                                          <p:spTgt spid="6"/>
                                        </p:tgtEl>
                                        <p:attrNameLst>
                                          <p:attrName>style.visibility</p:attrName>
                                        </p:attrNameLst>
                                      </p:cBhvr>
                                      <p:to>
                                        <p:strVal val="visible"/>
                                      </p:to>
                                    </p:set>
                                    <p:animEffect transition="in" filter="fade">
                                      <p:cBhvr>
                                        <p:cTn id="15" dur="2000"/>
                                        <p:tgtEl>
                                          <p:spTgt spid="6"/>
                                        </p:tgtEl>
                                      </p:cBhvr>
                                    </p:animEffect>
                                  </p:childTnLst>
                                </p:cTn>
                              </p:par>
                            </p:childTnLst>
                          </p:cTn>
                        </p:par>
                        <p:par>
                          <p:cTn id="16" fill="hold">
                            <p:stCondLst>
                              <p:cond delay="6000"/>
                            </p:stCondLst>
                            <p:childTnLst>
                              <p:par>
                                <p:cTn id="17" presetID="10" presetClass="entr" presetSubtype="0" fill="hold" grpId="0" nodeType="afterEffect">
                                  <p:stCondLst>
                                    <p:cond delay="0"/>
                                  </p:stCondLst>
                                  <p:childTnLst>
                                    <p:set>
                                      <p:cBhvr>
                                        <p:cTn id="18" dur="1" fill="hold">
                                          <p:stCondLst>
                                            <p:cond delay="0"/>
                                          </p:stCondLst>
                                        </p:cTn>
                                        <p:tgtEl>
                                          <p:spTgt spid="7"/>
                                        </p:tgtEl>
                                        <p:attrNameLst>
                                          <p:attrName>style.visibility</p:attrName>
                                        </p:attrNameLst>
                                      </p:cBhvr>
                                      <p:to>
                                        <p:strVal val="visible"/>
                                      </p:to>
                                    </p:set>
                                    <p:animEffect transition="in" filter="fade">
                                      <p:cBhvr>
                                        <p:cTn id="19" dur="2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6" grpId="0" animBg="1"/>
      <p:bldP spid="7" grpId="0" animBg="1"/>
      <p:bldP spid="8" grpId="0" animBg="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IV და V საუკუნეების ხელოვნება">
            <a:extLst>
              <a:ext uri="{FF2B5EF4-FFF2-40B4-BE49-F238E27FC236}">
                <a16:creationId xmlns:a16="http://schemas.microsoft.com/office/drawing/2014/main" id="{E246039A-BAE0-474F-9EFA-CE6DADF6BF7D}"/>
              </a:ext>
            </a:extLst>
          </p:cNvPr>
          <p:cNvPicPr>
            <a:picLocks noChangeAspect="1" noChangeArrowheads="1"/>
          </p:cNvPicPr>
          <p:nvPr/>
        </p:nvPicPr>
        <p:blipFill rotWithShape="1">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b="8707"/>
          <a:stretch/>
        </p:blipFill>
        <p:spPr bwMode="auto">
          <a:xfrm>
            <a:off x="2296977" y="1058999"/>
            <a:ext cx="7598045" cy="5717507"/>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a:extLst>
              <a:ext uri="{FF2B5EF4-FFF2-40B4-BE49-F238E27FC236}">
                <a16:creationId xmlns:a16="http://schemas.microsoft.com/office/drawing/2014/main" id="{F58F56BC-30DB-43B1-997A-8B285ABFF6E5}"/>
              </a:ext>
            </a:extLst>
          </p:cNvPr>
          <p:cNvSpPr txBox="1"/>
          <p:nvPr/>
        </p:nvSpPr>
        <p:spPr>
          <a:xfrm>
            <a:off x="1524000" y="138758"/>
            <a:ext cx="9144000" cy="400110"/>
          </a:xfrm>
          <a:prstGeom prst="rect">
            <a:avLst/>
          </a:prstGeom>
          <a:noFill/>
        </p:spPr>
        <p:txBody>
          <a:bodyPr wrap="square" rtlCol="0">
            <a:spAutoFit/>
          </a:bodyPr>
          <a:lstStyle/>
          <a:p>
            <a:pPr algn="ctr"/>
            <a:r>
              <a:rPr lang="en-US" sz="2000" b="1" dirty="0" err="1">
                <a:latin typeface="Arial" panose="020B0604020202020204" pitchFamily="34" charset="0"/>
                <a:cs typeface="Arial" panose="020B0604020202020204" pitchFamily="34" charset="0"/>
              </a:rPr>
              <a:t>Cheremi</a:t>
            </a:r>
            <a:r>
              <a:rPr lang="en-US" sz="2000" b="1" dirty="0">
                <a:latin typeface="Arial" panose="020B0604020202020204" pitchFamily="34" charset="0"/>
                <a:cs typeface="Arial" panose="020B0604020202020204" pitchFamily="34" charset="0"/>
              </a:rPr>
              <a:t> temple, East Georgia (4</a:t>
            </a:r>
            <a:r>
              <a:rPr lang="en-US" sz="2000" b="1" baseline="30000" dirty="0">
                <a:latin typeface="Arial" panose="020B0604020202020204" pitchFamily="34" charset="0"/>
                <a:cs typeface="Arial" panose="020B0604020202020204" pitchFamily="34" charset="0"/>
              </a:rPr>
              <a:t>th</a:t>
            </a:r>
            <a:r>
              <a:rPr lang="en-US" sz="2000" b="1" dirty="0">
                <a:latin typeface="Arial" panose="020B0604020202020204" pitchFamily="34" charset="0"/>
                <a:cs typeface="Arial" panose="020B0604020202020204" pitchFamily="34" charset="0"/>
              </a:rPr>
              <a:t>-5</a:t>
            </a:r>
            <a:r>
              <a:rPr lang="en-US" sz="2000" b="1" baseline="30000" dirty="0">
                <a:latin typeface="Arial" panose="020B0604020202020204" pitchFamily="34" charset="0"/>
                <a:cs typeface="Arial" panose="020B0604020202020204" pitchFamily="34" charset="0"/>
              </a:rPr>
              <a:t>th</a:t>
            </a:r>
            <a:r>
              <a:rPr lang="en-US" sz="2000" b="1" dirty="0">
                <a:latin typeface="Arial" panose="020B0604020202020204" pitchFamily="34" charset="0"/>
                <a:cs typeface="Arial" panose="020B0604020202020204" pitchFamily="34" charset="0"/>
              </a:rPr>
              <a:t> cc AD)</a:t>
            </a:r>
          </a:p>
        </p:txBody>
      </p:sp>
    </p:spTree>
    <p:extLst>
      <p:ext uri="{BB962C8B-B14F-4D97-AF65-F5344CB8AC3E}">
        <p14:creationId xmlns:p14="http://schemas.microsoft.com/office/powerpoint/2010/main" val="188933917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05657" y="493280"/>
            <a:ext cx="4906109" cy="5770811"/>
          </a:xfrm>
          <a:prstGeom prst="rect">
            <a:avLst/>
          </a:prstGeom>
        </p:spPr>
        <p:txBody>
          <a:bodyPr wrap="square">
            <a:spAutoFit/>
          </a:bodyPr>
          <a:lstStyle/>
          <a:p>
            <a:pPr algn="ctr">
              <a:spcAft>
                <a:spcPts val="0"/>
              </a:spcAft>
            </a:pPr>
            <a:r>
              <a:rPr lang="en-US" b="1" kern="50" dirty="0">
                <a:solidFill>
                  <a:srgbClr val="000000"/>
                </a:solidFill>
                <a:latin typeface="Calibri" panose="020F0502020204030204" pitchFamily="34" charset="0"/>
                <a:ea typeface="WenQuanYi Micro Hei"/>
                <a:cs typeface="FreeSans"/>
              </a:rPr>
              <a:t>The Kingdom of Colchis (6</a:t>
            </a:r>
            <a:r>
              <a:rPr lang="en-US" b="1" kern="50" baseline="30000" dirty="0">
                <a:solidFill>
                  <a:srgbClr val="000000"/>
                </a:solidFill>
                <a:latin typeface="Calibri" panose="020F0502020204030204" pitchFamily="34" charset="0"/>
                <a:ea typeface="WenQuanYi Micro Hei"/>
                <a:cs typeface="FreeSans"/>
              </a:rPr>
              <a:t>th</a:t>
            </a:r>
            <a:r>
              <a:rPr lang="en-US" b="1" kern="50" dirty="0">
                <a:solidFill>
                  <a:srgbClr val="000000"/>
                </a:solidFill>
                <a:latin typeface="Calibri" panose="020F0502020204030204" pitchFamily="34" charset="0"/>
                <a:ea typeface="WenQuanYi Micro Hei"/>
                <a:cs typeface="FreeSans"/>
              </a:rPr>
              <a:t>-4</a:t>
            </a:r>
            <a:r>
              <a:rPr lang="en-US" b="1" kern="50" baseline="30000" dirty="0">
                <a:solidFill>
                  <a:srgbClr val="000000"/>
                </a:solidFill>
                <a:latin typeface="Calibri" panose="020F0502020204030204" pitchFamily="34" charset="0"/>
                <a:ea typeface="WenQuanYi Micro Hei"/>
                <a:cs typeface="FreeSans"/>
              </a:rPr>
              <a:t>th</a:t>
            </a:r>
            <a:r>
              <a:rPr lang="en-US" b="1" kern="50" dirty="0">
                <a:solidFill>
                  <a:srgbClr val="000000"/>
                </a:solidFill>
                <a:latin typeface="Calibri" panose="020F0502020204030204" pitchFamily="34" charset="0"/>
                <a:ea typeface="WenQuanYi Micro Hei"/>
                <a:cs typeface="FreeSans"/>
              </a:rPr>
              <a:t> cc BC)</a:t>
            </a:r>
            <a:endParaRPr lang="en-US" kern="50" dirty="0">
              <a:effectLst/>
              <a:latin typeface="Times New Roman" panose="02020603050405020304" pitchFamily="18" charset="0"/>
              <a:ea typeface="WenQuanYi Micro Hei"/>
              <a:cs typeface="FreeSans"/>
            </a:endParaRPr>
          </a:p>
          <a:p>
            <a:pPr algn="just">
              <a:spcAft>
                <a:spcPts val="0"/>
              </a:spcAft>
            </a:pPr>
            <a:r>
              <a:rPr lang="en-GB" b="1" kern="50" dirty="0">
                <a:solidFill>
                  <a:srgbClr val="000000"/>
                </a:solidFill>
                <a:effectLst/>
                <a:latin typeface="Calibri" panose="020F0502020204030204" pitchFamily="34" charset="0"/>
                <a:ea typeface="WenQuanYi Micro Hei"/>
                <a:cs typeface="FreeSans"/>
              </a:rPr>
              <a:t> </a:t>
            </a:r>
            <a:endParaRPr lang="en-US" sz="2800" kern="50" dirty="0">
              <a:effectLst/>
              <a:latin typeface="Times New Roman" panose="02020603050405020304" pitchFamily="18" charset="0"/>
              <a:ea typeface="WenQuanYi Micro Hei"/>
              <a:cs typeface="FreeSans"/>
            </a:endParaRPr>
          </a:p>
          <a:p>
            <a:pPr algn="just">
              <a:spcAft>
                <a:spcPts val="600"/>
              </a:spcAft>
            </a:pPr>
            <a:r>
              <a:rPr lang="en-GB" sz="1600" kern="50" dirty="0">
                <a:solidFill>
                  <a:srgbClr val="000000"/>
                </a:solidFill>
                <a:effectLst/>
                <a:latin typeface="Calibri" panose="020F0502020204030204" pitchFamily="34" charset="0"/>
                <a:ea typeface="WenQuanYi Micro Hei"/>
                <a:cs typeface="FreeSans"/>
              </a:rPr>
              <a:t>Greek colonisation of the Black Sea began early in the first millennium BC, with colonies founded initially in towns on the northern coast of Asia Minor. The earliest extant Greek texts show that in the 8</a:t>
            </a:r>
            <a:r>
              <a:rPr lang="en-GB" sz="1600" kern="50" baseline="30000" dirty="0">
                <a:solidFill>
                  <a:srgbClr val="000000"/>
                </a:solidFill>
                <a:effectLst/>
                <a:latin typeface="Calibri" panose="020F0502020204030204" pitchFamily="34" charset="0"/>
                <a:ea typeface="WenQuanYi Micro Hei"/>
                <a:cs typeface="FreeSans"/>
              </a:rPr>
              <a:t>th</a:t>
            </a:r>
            <a:r>
              <a:rPr lang="en-GB" sz="1600" kern="50" dirty="0">
                <a:solidFill>
                  <a:srgbClr val="000000"/>
                </a:solidFill>
                <a:effectLst/>
                <a:latin typeface="Calibri" panose="020F0502020204030204" pitchFamily="34" charset="0"/>
                <a:ea typeface="WenQuanYi Micro Hei"/>
                <a:cs typeface="FreeSans"/>
              </a:rPr>
              <a:t> century Colchis and the Caucasus had already been integrated into the world of Greek myth and imagination.</a:t>
            </a:r>
            <a:endParaRPr lang="en-US" sz="1600" kern="50" dirty="0">
              <a:effectLst/>
              <a:latin typeface="Times New Roman" panose="02020603050405020304" pitchFamily="18" charset="0"/>
              <a:ea typeface="WenQuanYi Micro Hei"/>
              <a:cs typeface="FreeSans"/>
            </a:endParaRPr>
          </a:p>
          <a:p>
            <a:pPr algn="just">
              <a:spcAft>
                <a:spcPts val="600"/>
              </a:spcAft>
            </a:pPr>
            <a:r>
              <a:rPr lang="en-GB" sz="1600" kern="50" dirty="0">
                <a:solidFill>
                  <a:srgbClr val="000000"/>
                </a:solidFill>
                <a:effectLst/>
                <a:latin typeface="Calibri" panose="020F0502020204030204" pitchFamily="34" charset="0"/>
                <a:ea typeface="WenQuanYi Micro Hei"/>
                <a:cs typeface="FreeSans"/>
              </a:rPr>
              <a:t>Greek colonies on the </a:t>
            </a:r>
            <a:r>
              <a:rPr lang="en-GB" sz="1600" kern="50" dirty="0" err="1">
                <a:solidFill>
                  <a:srgbClr val="000000"/>
                </a:solidFill>
                <a:effectLst/>
                <a:latin typeface="Calibri" panose="020F0502020204030204" pitchFamily="34" charset="0"/>
                <a:ea typeface="WenQuanYi Micro Hei"/>
                <a:cs typeface="FreeSans"/>
              </a:rPr>
              <a:t>Colchian</a:t>
            </a:r>
            <a:r>
              <a:rPr lang="en-GB" sz="1600" kern="50" dirty="0">
                <a:solidFill>
                  <a:srgbClr val="000000"/>
                </a:solidFill>
                <a:effectLst/>
                <a:latin typeface="Calibri" panose="020F0502020204030204" pitchFamily="34" charset="0"/>
                <a:ea typeface="WenQuanYi Micro Hei"/>
                <a:cs typeface="FreeSans"/>
              </a:rPr>
              <a:t> shore were only founded from the 6th century BC. Historical sources and archaeological excavation identify five colonies—</a:t>
            </a:r>
            <a:r>
              <a:rPr lang="en-GB" sz="1600" kern="50" dirty="0" err="1">
                <a:solidFill>
                  <a:srgbClr val="000000"/>
                </a:solidFill>
                <a:effectLst/>
                <a:latin typeface="Calibri" panose="020F0502020204030204" pitchFamily="34" charset="0"/>
                <a:ea typeface="WenQuanYi Micro Hei"/>
                <a:cs typeface="FreeSans"/>
              </a:rPr>
              <a:t>Pityus</a:t>
            </a:r>
            <a:r>
              <a:rPr lang="en-GB" sz="1600" kern="50" dirty="0">
                <a:solidFill>
                  <a:srgbClr val="000000"/>
                </a:solidFill>
                <a:effectLst/>
                <a:latin typeface="Calibri" panose="020F0502020204030204" pitchFamily="34" charset="0"/>
                <a:ea typeface="WenQuanYi Micro Hei"/>
                <a:cs typeface="FreeSans"/>
              </a:rPr>
              <a:t>, </a:t>
            </a:r>
            <a:r>
              <a:rPr lang="en-GB" sz="1600" kern="50" dirty="0" err="1">
                <a:solidFill>
                  <a:srgbClr val="000000"/>
                </a:solidFill>
                <a:effectLst/>
                <a:latin typeface="Calibri" panose="020F0502020204030204" pitchFamily="34" charset="0"/>
                <a:ea typeface="WenQuanYi Micro Hei"/>
                <a:cs typeface="FreeSans"/>
              </a:rPr>
              <a:t>Dioscurias</a:t>
            </a:r>
            <a:r>
              <a:rPr lang="en-GB" sz="1600" kern="50" dirty="0">
                <a:solidFill>
                  <a:srgbClr val="000000"/>
                </a:solidFill>
                <a:effectLst/>
                <a:latin typeface="Calibri" panose="020F0502020204030204" pitchFamily="34" charset="0"/>
                <a:ea typeface="WenQuanYi Micro Hei"/>
                <a:cs typeface="FreeSans"/>
              </a:rPr>
              <a:t>, </a:t>
            </a:r>
            <a:r>
              <a:rPr lang="en-GB" sz="1600" kern="50" dirty="0" err="1">
                <a:solidFill>
                  <a:srgbClr val="000000"/>
                </a:solidFill>
                <a:effectLst/>
                <a:latin typeface="Calibri" panose="020F0502020204030204" pitchFamily="34" charset="0"/>
                <a:ea typeface="WenQuanYi Micro Hei"/>
                <a:cs typeface="FreeSans"/>
              </a:rPr>
              <a:t>Gyenos</a:t>
            </a:r>
            <a:r>
              <a:rPr lang="en-GB" sz="1600" kern="50" dirty="0">
                <a:solidFill>
                  <a:srgbClr val="000000"/>
                </a:solidFill>
                <a:effectLst/>
                <a:latin typeface="Calibri" panose="020F0502020204030204" pitchFamily="34" charset="0"/>
                <a:ea typeface="WenQuanYi Micro Hei"/>
                <a:cs typeface="FreeSans"/>
              </a:rPr>
              <a:t>, </a:t>
            </a:r>
            <a:r>
              <a:rPr lang="en-GB" sz="1600" kern="50" dirty="0" err="1">
                <a:solidFill>
                  <a:srgbClr val="000000"/>
                </a:solidFill>
                <a:effectLst/>
                <a:latin typeface="Calibri" panose="020F0502020204030204" pitchFamily="34" charset="0"/>
                <a:ea typeface="WenQuanYi Micro Hei"/>
                <a:cs typeface="FreeSans"/>
              </a:rPr>
              <a:t>Phasis</a:t>
            </a:r>
            <a:r>
              <a:rPr lang="en-GB" sz="1600" kern="50" dirty="0">
                <a:solidFill>
                  <a:srgbClr val="000000"/>
                </a:solidFill>
                <a:effectLst/>
                <a:latin typeface="Calibri" panose="020F0502020204030204" pitchFamily="34" charset="0"/>
                <a:ea typeface="WenQuanYi Micro Hei"/>
                <a:cs typeface="FreeSans"/>
              </a:rPr>
              <a:t> and </a:t>
            </a:r>
            <a:r>
              <a:rPr lang="en-GB" sz="1600" kern="50" dirty="0" err="1">
                <a:solidFill>
                  <a:srgbClr val="000000"/>
                </a:solidFill>
                <a:effectLst/>
                <a:latin typeface="Calibri" panose="020F0502020204030204" pitchFamily="34" charset="0"/>
                <a:ea typeface="WenQuanYi Micro Hei"/>
                <a:cs typeface="FreeSans"/>
              </a:rPr>
              <a:t>Pichvnari</a:t>
            </a:r>
            <a:r>
              <a:rPr lang="en-GB" sz="1600" kern="50" dirty="0">
                <a:solidFill>
                  <a:srgbClr val="000000"/>
                </a:solidFill>
                <a:effectLst/>
                <a:latin typeface="Calibri" panose="020F0502020204030204" pitchFamily="34" charset="0"/>
                <a:ea typeface="WenQuanYi Micro Hei"/>
                <a:cs typeface="FreeSans"/>
              </a:rPr>
              <a:t>. </a:t>
            </a:r>
          </a:p>
          <a:p>
            <a:pPr algn="just">
              <a:spcAft>
                <a:spcPts val="600"/>
              </a:spcAft>
            </a:pPr>
            <a:r>
              <a:rPr lang="en-GB" sz="1600" dirty="0"/>
              <a:t>Greek pottery, fine wares and storage containers from this period are to be found in coastal settlements, in towns along the </a:t>
            </a:r>
            <a:r>
              <a:rPr lang="en-GB" sz="1600" dirty="0" err="1"/>
              <a:t>Rioni</a:t>
            </a:r>
            <a:r>
              <a:rPr lang="en-GB" sz="1600" dirty="0"/>
              <a:t>, and further inland.</a:t>
            </a:r>
          </a:p>
          <a:p>
            <a:pPr algn="just">
              <a:spcAft>
                <a:spcPts val="600"/>
              </a:spcAft>
            </a:pPr>
            <a:r>
              <a:rPr lang="en-GB" sz="1600" dirty="0"/>
              <a:t>The effects of these settlements can, however, be observed in the archaeological record—most directly on the coast, or inland at river ports. This period is a very rich for west Georgian archaeology. Sites like </a:t>
            </a:r>
            <a:r>
              <a:rPr lang="en-GB" sz="1600" dirty="0" err="1"/>
              <a:t>Vani</a:t>
            </a:r>
            <a:r>
              <a:rPr lang="en-GB" sz="1600" dirty="0"/>
              <a:t>, </a:t>
            </a:r>
            <a:r>
              <a:rPr lang="en-GB" sz="1600" dirty="0" err="1"/>
              <a:t>Pityus</a:t>
            </a:r>
            <a:r>
              <a:rPr lang="en-GB" sz="1600" dirty="0"/>
              <a:t>, </a:t>
            </a:r>
            <a:r>
              <a:rPr lang="en-GB" sz="1600" dirty="0" err="1"/>
              <a:t>Sebastopolis-Dioscorias</a:t>
            </a:r>
            <a:r>
              <a:rPr lang="en-GB" sz="1600" dirty="0"/>
              <a:t> and </a:t>
            </a:r>
            <a:r>
              <a:rPr lang="en-GB" sz="1600" dirty="0" err="1"/>
              <a:t>Pichvnari</a:t>
            </a:r>
            <a:r>
              <a:rPr lang="en-GB" sz="1600" dirty="0"/>
              <a:t> show plentiful material remains, including the stunningly wealthy burials of </a:t>
            </a:r>
            <a:r>
              <a:rPr lang="en-GB" sz="1600" dirty="0" err="1"/>
              <a:t>Vani</a:t>
            </a:r>
            <a:r>
              <a:rPr lang="en-GB" sz="1600" dirty="0"/>
              <a:t>.  </a:t>
            </a:r>
            <a:r>
              <a:rPr lang="en-GB" sz="1600" kern="50" dirty="0">
                <a:solidFill>
                  <a:srgbClr val="000000"/>
                </a:solidFill>
                <a:effectLst/>
                <a:latin typeface="Calibri" panose="020F0502020204030204" pitchFamily="34" charset="0"/>
                <a:ea typeface="WenQuanYi Micro Hei"/>
                <a:cs typeface="FreeSans"/>
              </a:rPr>
              <a:t> </a:t>
            </a:r>
            <a:endParaRPr lang="en-US" sz="1600" kern="50" dirty="0">
              <a:effectLst/>
              <a:latin typeface="Times New Roman" panose="02020603050405020304" pitchFamily="18" charset="0"/>
              <a:ea typeface="WenQuanYi Micro Hei"/>
              <a:cs typeface="FreeSans"/>
            </a:endParaRPr>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275385" y="503787"/>
            <a:ext cx="6620237" cy="5817534"/>
          </a:xfrm>
          <a:prstGeom prst="rect">
            <a:avLst/>
          </a:prstGeom>
        </p:spPr>
      </p:pic>
    </p:spTree>
    <p:extLst>
      <p:ext uri="{BB962C8B-B14F-4D97-AF65-F5344CB8AC3E}">
        <p14:creationId xmlns:p14="http://schemas.microsoft.com/office/powerpoint/2010/main" val="4206668003"/>
      </p:ext>
    </p:extLst>
  </p:cSld>
  <p:clrMapOvr>
    <a:masterClrMapping/>
  </p:clrMapOvr>
  <p:extLst>
    <p:ext uri="{6950BFC3-D8DA-4A85-94F7-54DA5524770B}">
      <p188:commentRel xmlns:p188="http://schemas.microsoft.com/office/powerpoint/2018/8/main" xmlns="" r:id="rId3"/>
    </p:ext>
  </p:extLs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8" name="Picture 4" descr="ადრე შუა საუკუნეების “ღია” ეკლესიები">
            <a:extLst>
              <a:ext uri="{FF2B5EF4-FFF2-40B4-BE49-F238E27FC236}">
                <a16:creationId xmlns:a16="http://schemas.microsoft.com/office/drawing/2014/main" id="{D4674BA2-459F-4A92-A5A0-97AA05C4BAF8}"/>
              </a:ext>
            </a:extLst>
          </p:cNvPr>
          <p:cNvPicPr>
            <a:picLocks noChangeAspect="1" noChangeArrowheads="1"/>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100848" y="338813"/>
            <a:ext cx="9990303" cy="6667019"/>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613BAA77-24EA-49F8-BF1F-89515E86046B}"/>
              </a:ext>
            </a:extLst>
          </p:cNvPr>
          <p:cNvSpPr txBox="1"/>
          <p:nvPr/>
        </p:nvSpPr>
        <p:spPr>
          <a:xfrm>
            <a:off x="1524000" y="138758"/>
            <a:ext cx="9144000" cy="400110"/>
          </a:xfrm>
          <a:prstGeom prst="rect">
            <a:avLst/>
          </a:prstGeom>
          <a:noFill/>
        </p:spPr>
        <p:txBody>
          <a:bodyPr wrap="square" rtlCol="0">
            <a:spAutoFit/>
          </a:bodyPr>
          <a:lstStyle/>
          <a:p>
            <a:pPr algn="ctr"/>
            <a:r>
              <a:rPr lang="en-US" sz="2000" b="1" dirty="0" err="1">
                <a:latin typeface="Arial" panose="020B0604020202020204" pitchFamily="34" charset="0"/>
                <a:cs typeface="Arial" panose="020B0604020202020204" pitchFamily="34" charset="0"/>
              </a:rPr>
              <a:t>Cheremi</a:t>
            </a:r>
            <a:r>
              <a:rPr lang="en-US" sz="2000" b="1" dirty="0">
                <a:latin typeface="Arial" panose="020B0604020202020204" pitchFamily="34" charset="0"/>
                <a:cs typeface="Arial" panose="020B0604020202020204" pitchFamily="34" charset="0"/>
              </a:rPr>
              <a:t> temple, East Georgia (4</a:t>
            </a:r>
            <a:r>
              <a:rPr lang="en-US" sz="2000" b="1" baseline="30000" dirty="0">
                <a:latin typeface="Arial" panose="020B0604020202020204" pitchFamily="34" charset="0"/>
                <a:cs typeface="Arial" panose="020B0604020202020204" pitchFamily="34" charset="0"/>
              </a:rPr>
              <a:t>th</a:t>
            </a:r>
            <a:r>
              <a:rPr lang="en-US" sz="2000" b="1" dirty="0">
                <a:latin typeface="Arial" panose="020B0604020202020204" pitchFamily="34" charset="0"/>
                <a:cs typeface="Arial" panose="020B0604020202020204" pitchFamily="34" charset="0"/>
              </a:rPr>
              <a:t>-5</a:t>
            </a:r>
            <a:r>
              <a:rPr lang="en-US" sz="2000" b="1" baseline="30000" dirty="0">
                <a:latin typeface="Arial" panose="020B0604020202020204" pitchFamily="34" charset="0"/>
                <a:cs typeface="Arial" panose="020B0604020202020204" pitchFamily="34" charset="0"/>
              </a:rPr>
              <a:t>th</a:t>
            </a:r>
            <a:r>
              <a:rPr lang="en-US" sz="2000" b="1" dirty="0">
                <a:latin typeface="Arial" panose="020B0604020202020204" pitchFamily="34" charset="0"/>
                <a:cs typeface="Arial" panose="020B0604020202020204" pitchFamily="34" charset="0"/>
              </a:rPr>
              <a:t> cc AD)</a:t>
            </a:r>
          </a:p>
        </p:txBody>
      </p:sp>
    </p:spTree>
    <p:extLst>
      <p:ext uri="{BB962C8B-B14F-4D97-AF65-F5344CB8AC3E}">
        <p14:creationId xmlns:p14="http://schemas.microsoft.com/office/powerpoint/2010/main" val="417538077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323849" y="727413"/>
            <a:ext cx="4257676" cy="5986254"/>
          </a:xfrm>
          <a:prstGeom prst="rect">
            <a:avLst/>
          </a:prstGeom>
        </p:spPr>
        <p:txBody>
          <a:bodyPr wrap="square">
            <a:spAutoFit/>
          </a:bodyPr>
          <a:lstStyle/>
          <a:p>
            <a:pPr algn="just">
              <a:spcAft>
                <a:spcPts val="600"/>
              </a:spcAft>
            </a:pPr>
            <a:r>
              <a:rPr lang="en-US" dirty="0"/>
              <a:t>The </a:t>
            </a:r>
            <a:r>
              <a:rPr lang="en-US" b="1" dirty="0"/>
              <a:t>Great War of </a:t>
            </a:r>
            <a:r>
              <a:rPr lang="en-US" b="1" dirty="0" err="1"/>
              <a:t>Egrisi</a:t>
            </a:r>
            <a:r>
              <a:rPr lang="en-US" dirty="0"/>
              <a:t>, was fought between the </a:t>
            </a:r>
            <a:r>
              <a:rPr lang="en-US" b="1" dirty="0"/>
              <a:t>Byzantine</a:t>
            </a:r>
            <a:r>
              <a:rPr lang="en-US" dirty="0"/>
              <a:t> Empire and the </a:t>
            </a:r>
            <a:r>
              <a:rPr lang="en-US" b="1" dirty="0"/>
              <a:t>Sasanian</a:t>
            </a:r>
            <a:r>
              <a:rPr lang="en-US" dirty="0"/>
              <a:t> Empire for control of Lazica. The </a:t>
            </a:r>
            <a:r>
              <a:rPr lang="en-US" dirty="0" err="1"/>
              <a:t>Lazic</a:t>
            </a:r>
            <a:r>
              <a:rPr lang="en-US" dirty="0"/>
              <a:t> War lasted for twenty years, from </a:t>
            </a:r>
            <a:r>
              <a:rPr lang="en-US" b="1" dirty="0"/>
              <a:t>541</a:t>
            </a:r>
            <a:r>
              <a:rPr lang="en-US" dirty="0"/>
              <a:t> to </a:t>
            </a:r>
            <a:r>
              <a:rPr lang="en-US" b="1" dirty="0"/>
              <a:t>562</a:t>
            </a:r>
            <a:r>
              <a:rPr lang="en-US" dirty="0"/>
              <a:t>, and ended with the </a:t>
            </a:r>
            <a:r>
              <a:rPr lang="en-US" b="1" dirty="0"/>
              <a:t>Fifty-Year Peace</a:t>
            </a:r>
            <a:r>
              <a:rPr lang="en-US" dirty="0"/>
              <a:t> Treaty, which obligated the </a:t>
            </a:r>
            <a:r>
              <a:rPr lang="en-US" b="1" dirty="0"/>
              <a:t>Byzantine</a:t>
            </a:r>
            <a:r>
              <a:rPr lang="en-US" dirty="0"/>
              <a:t> Empire to pay tribute to </a:t>
            </a:r>
            <a:r>
              <a:rPr lang="en-US" b="1" dirty="0"/>
              <a:t>Persia</a:t>
            </a:r>
            <a:r>
              <a:rPr lang="en-US" dirty="0"/>
              <a:t> each year for the recognition of </a:t>
            </a:r>
            <a:r>
              <a:rPr lang="en-US" b="1" dirty="0" err="1"/>
              <a:t>Lazica</a:t>
            </a:r>
            <a:r>
              <a:rPr lang="en-US" dirty="0"/>
              <a:t> as a </a:t>
            </a:r>
            <a:r>
              <a:rPr lang="en-US" b="1" dirty="0"/>
              <a:t>Byzantine</a:t>
            </a:r>
            <a:r>
              <a:rPr lang="en-US" dirty="0"/>
              <a:t> vassal state by </a:t>
            </a:r>
            <a:r>
              <a:rPr lang="en-US" b="1" dirty="0"/>
              <a:t>Persians</a:t>
            </a:r>
            <a:r>
              <a:rPr lang="en-US" dirty="0"/>
              <a:t>.</a:t>
            </a:r>
          </a:p>
          <a:p>
            <a:pPr algn="just">
              <a:spcAft>
                <a:spcPts val="600"/>
              </a:spcAft>
            </a:pPr>
            <a:r>
              <a:rPr lang="en-GB" b="1" dirty="0" err="1"/>
              <a:t>Lazica</a:t>
            </a:r>
            <a:r>
              <a:rPr lang="en-GB" dirty="0"/>
              <a:t>, situated on the eastern shore of the </a:t>
            </a:r>
            <a:r>
              <a:rPr lang="en-GB" b="1" dirty="0"/>
              <a:t>Black</a:t>
            </a:r>
            <a:r>
              <a:rPr lang="en-GB" dirty="0"/>
              <a:t> </a:t>
            </a:r>
            <a:r>
              <a:rPr lang="en-GB" b="1" dirty="0"/>
              <a:t>Sea</a:t>
            </a:r>
            <a:r>
              <a:rPr lang="en-GB" dirty="0"/>
              <a:t>, and controlling important mountain passes across the </a:t>
            </a:r>
            <a:r>
              <a:rPr lang="en-GB" b="1" dirty="0"/>
              <a:t>Caucasus</a:t>
            </a:r>
            <a:r>
              <a:rPr lang="en-GB" dirty="0"/>
              <a:t> and to the </a:t>
            </a:r>
            <a:r>
              <a:rPr lang="en-GB" b="1" dirty="0"/>
              <a:t>Caspian</a:t>
            </a:r>
            <a:r>
              <a:rPr lang="en-GB" dirty="0"/>
              <a:t> </a:t>
            </a:r>
            <a:r>
              <a:rPr lang="en-GB" b="1" dirty="0"/>
              <a:t>Sea</a:t>
            </a:r>
            <a:r>
              <a:rPr lang="en-GB" dirty="0"/>
              <a:t>, had a key strategic importance for both empires. For </a:t>
            </a:r>
            <a:r>
              <a:rPr lang="en-GB" b="1" dirty="0"/>
              <a:t>Byzantines</a:t>
            </a:r>
            <a:r>
              <a:rPr lang="en-GB" dirty="0"/>
              <a:t>, it was a barrier against a </a:t>
            </a:r>
            <a:r>
              <a:rPr lang="en-GB" b="1" dirty="0"/>
              <a:t>Persian</a:t>
            </a:r>
            <a:r>
              <a:rPr lang="en-GB" dirty="0"/>
              <a:t> advance through </a:t>
            </a:r>
            <a:r>
              <a:rPr lang="en-GB" b="1" dirty="0"/>
              <a:t>Iberia</a:t>
            </a:r>
            <a:r>
              <a:rPr lang="en-GB" dirty="0"/>
              <a:t> to the coasts of the Black Sea. </a:t>
            </a:r>
            <a:r>
              <a:rPr lang="en-GB" b="1" dirty="0"/>
              <a:t>Persians</a:t>
            </a:r>
            <a:r>
              <a:rPr lang="en-GB" dirty="0"/>
              <a:t> on the other side hoped to gain access to the sea, and control a territory from </a:t>
            </a:r>
            <a:r>
              <a:rPr lang="en-GB" b="1" dirty="0"/>
              <a:t>Iberia</a:t>
            </a:r>
            <a:r>
              <a:rPr lang="en-GB" dirty="0"/>
              <a:t>, which was by now under their firm domination, could be threatened. </a:t>
            </a:r>
          </a:p>
        </p:txBody>
      </p:sp>
      <p:sp>
        <p:nvSpPr>
          <p:cNvPr id="5" name="TextBox 4"/>
          <p:cNvSpPr txBox="1"/>
          <p:nvPr/>
        </p:nvSpPr>
        <p:spPr>
          <a:xfrm>
            <a:off x="0" y="95250"/>
            <a:ext cx="12192000" cy="400110"/>
          </a:xfrm>
          <a:prstGeom prst="rect">
            <a:avLst/>
          </a:prstGeom>
          <a:noFill/>
        </p:spPr>
        <p:txBody>
          <a:bodyPr wrap="square" rtlCol="0">
            <a:spAutoFit/>
          </a:bodyPr>
          <a:lstStyle/>
          <a:p>
            <a:pPr algn="ctr"/>
            <a:r>
              <a:rPr lang="en-US" sz="2000" b="1" dirty="0"/>
              <a:t>The Great War of </a:t>
            </a:r>
            <a:r>
              <a:rPr lang="en-US" sz="2000" b="1" dirty="0" err="1"/>
              <a:t>Egrisi</a:t>
            </a:r>
            <a:r>
              <a:rPr lang="en-US" sz="2000" b="1" dirty="0"/>
              <a:t> – Lazica war (541-562)</a:t>
            </a:r>
          </a:p>
        </p:txBody>
      </p:sp>
      <p:pic>
        <p:nvPicPr>
          <p:cNvPr id="8" name="Picture 7">
            <a:extLst>
              <a:ext uri="{FF2B5EF4-FFF2-40B4-BE49-F238E27FC236}">
                <a16:creationId xmlns:a16="http://schemas.microsoft.com/office/drawing/2014/main" id="{0527A0DD-4443-CFBE-DA52-4FF9015ECF22}"/>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733925" y="955647"/>
            <a:ext cx="7274727" cy="5269306"/>
          </a:xfrm>
          <a:prstGeom prst="rect">
            <a:avLst/>
          </a:prstGeom>
          <a:ln>
            <a:solidFill>
              <a:schemeClr val="tx1"/>
            </a:solidFill>
          </a:ln>
        </p:spPr>
      </p:pic>
    </p:spTree>
    <p:extLst>
      <p:ext uri="{BB962C8B-B14F-4D97-AF65-F5344CB8AC3E}">
        <p14:creationId xmlns:p14="http://schemas.microsoft.com/office/powerpoint/2010/main" val="3228339045"/>
      </p:ext>
    </p:extLst>
  </p:cSld>
  <p:clrMapOvr>
    <a:masterClrMapping/>
  </p:clrMapOvr>
  <p:extLst mod="1">
    <p:ext uri="{6950BFC3-D8DA-4A85-94F7-54DA5524770B}">
      <p188:commentRel xmlns:p188="http://schemas.microsoft.com/office/powerpoint/2018/8/main" xmlns="" r:id="rId4"/>
    </p:ext>
  </p:extLs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323850" y="765513"/>
            <a:ext cx="5876926" cy="2662267"/>
          </a:xfrm>
          <a:prstGeom prst="rect">
            <a:avLst/>
          </a:prstGeom>
        </p:spPr>
        <p:txBody>
          <a:bodyPr wrap="square">
            <a:spAutoFit/>
          </a:bodyPr>
          <a:lstStyle/>
          <a:p>
            <a:pPr algn="just">
              <a:spcAft>
                <a:spcPts val="600"/>
              </a:spcAft>
            </a:pPr>
            <a:r>
              <a:rPr lang="en-GB" dirty="0" err="1"/>
              <a:t>Lazica</a:t>
            </a:r>
            <a:r>
              <a:rPr lang="en-GB" dirty="0"/>
              <a:t> featured a difficult terrain and was surrounded by naturally impregnable borders. Besides, it was protected by strong fortresses, including </a:t>
            </a:r>
            <a:r>
              <a:rPr lang="en-GB" dirty="0" err="1"/>
              <a:t>Archaeopolis</a:t>
            </a:r>
            <a:r>
              <a:rPr lang="en-GB" dirty="0"/>
              <a:t>, Petra, </a:t>
            </a:r>
            <a:r>
              <a:rPr lang="en-GB" dirty="0" err="1"/>
              <a:t>Sarapanis</a:t>
            </a:r>
            <a:r>
              <a:rPr lang="en-GB" dirty="0"/>
              <a:t>, </a:t>
            </a:r>
            <a:r>
              <a:rPr lang="en-GB" dirty="0" err="1"/>
              <a:t>Skande</a:t>
            </a:r>
            <a:r>
              <a:rPr lang="en-GB" dirty="0"/>
              <a:t>, </a:t>
            </a:r>
            <a:r>
              <a:rPr lang="en-GB" dirty="0" err="1"/>
              <a:t>Phasis</a:t>
            </a:r>
            <a:r>
              <a:rPr lang="en-GB" dirty="0"/>
              <a:t>, </a:t>
            </a:r>
            <a:r>
              <a:rPr lang="en-GB" dirty="0" err="1"/>
              <a:t>Rhodopolis</a:t>
            </a:r>
            <a:r>
              <a:rPr lang="en-GB" dirty="0"/>
              <a:t>, </a:t>
            </a:r>
            <a:r>
              <a:rPr lang="en-GB" dirty="0" err="1"/>
              <a:t>Uchimerion</a:t>
            </a:r>
            <a:r>
              <a:rPr lang="en-GB" dirty="0"/>
              <a:t>, Kutaisi, </a:t>
            </a:r>
            <a:r>
              <a:rPr lang="en-GB" dirty="0" err="1"/>
              <a:t>Onoguris</a:t>
            </a:r>
            <a:r>
              <a:rPr lang="en-GB" dirty="0"/>
              <a:t>, </a:t>
            </a:r>
            <a:r>
              <a:rPr lang="en-GB" dirty="0" err="1"/>
              <a:t>Sebastopolis</a:t>
            </a:r>
            <a:r>
              <a:rPr lang="en-GB" dirty="0"/>
              <a:t> and </a:t>
            </a:r>
            <a:r>
              <a:rPr lang="en-GB" dirty="0" err="1"/>
              <a:t>Pitius</a:t>
            </a:r>
            <a:r>
              <a:rPr lang="en-GB" dirty="0"/>
              <a:t>.</a:t>
            </a:r>
          </a:p>
          <a:p>
            <a:pPr algn="just">
              <a:spcAft>
                <a:spcPts val="600"/>
              </a:spcAft>
            </a:pPr>
            <a:r>
              <a:rPr lang="en-US" dirty="0"/>
              <a:t>During the war several principle battles were fought between </a:t>
            </a:r>
            <a:r>
              <a:rPr lang="en-US" dirty="0" err="1"/>
              <a:t>Laz</a:t>
            </a:r>
            <a:r>
              <a:rPr lang="en-US" dirty="0"/>
              <a:t>/Roman and Sassanid troops to take control over the capital city of the kingdom </a:t>
            </a:r>
            <a:r>
              <a:rPr lang="en-US" b="1" dirty="0" err="1"/>
              <a:t>Archaeopolis</a:t>
            </a:r>
            <a:r>
              <a:rPr lang="en-US" dirty="0"/>
              <a:t> and main Black Sea coastal cities – </a:t>
            </a:r>
            <a:r>
              <a:rPr lang="en-US" dirty="0" err="1"/>
              <a:t>Phasis</a:t>
            </a:r>
            <a:r>
              <a:rPr lang="en-US" dirty="0"/>
              <a:t> and </a:t>
            </a:r>
            <a:r>
              <a:rPr lang="en-US" b="1" dirty="0"/>
              <a:t>Petra</a:t>
            </a:r>
            <a:r>
              <a:rPr lang="en-US" dirty="0"/>
              <a:t>.</a:t>
            </a:r>
            <a:endParaRPr lang="en-GB" dirty="0"/>
          </a:p>
        </p:txBody>
      </p:sp>
      <p:sp>
        <p:nvSpPr>
          <p:cNvPr id="5" name="TextBox 4"/>
          <p:cNvSpPr txBox="1"/>
          <p:nvPr/>
        </p:nvSpPr>
        <p:spPr>
          <a:xfrm>
            <a:off x="0" y="95250"/>
            <a:ext cx="12192000" cy="400110"/>
          </a:xfrm>
          <a:prstGeom prst="rect">
            <a:avLst/>
          </a:prstGeom>
          <a:noFill/>
        </p:spPr>
        <p:txBody>
          <a:bodyPr wrap="square" rtlCol="0">
            <a:spAutoFit/>
          </a:bodyPr>
          <a:lstStyle/>
          <a:p>
            <a:pPr algn="ctr"/>
            <a:r>
              <a:rPr lang="en-US" sz="2000" b="1" dirty="0"/>
              <a:t>The Great War of </a:t>
            </a:r>
            <a:r>
              <a:rPr lang="en-US" sz="2000" b="1" dirty="0" err="1"/>
              <a:t>Egrisi</a:t>
            </a:r>
            <a:r>
              <a:rPr lang="en-US" sz="2000" b="1" dirty="0"/>
              <a:t> – Lazica war (541-562)</a:t>
            </a:r>
          </a:p>
        </p:txBody>
      </p:sp>
      <p:pic>
        <p:nvPicPr>
          <p:cNvPr id="6" name="Picture 2" descr="D:\POTOEBI\NOKALAKEVI fotoebi\damushavebuli potoebi\galavani copy.jpg"/>
          <p:cNvPicPr>
            <a:picLocks noChangeAspect="1" noChangeArrowheads="1"/>
          </p:cNvPicPr>
          <p:nvPr/>
        </p:nvPicPr>
        <p:blipFill rotWithShape="1">
          <a:blip r:embed="rId2" cstate="print">
            <a:extLst>
              <a:ext uri="{28A0092B-C50C-407E-A947-70E740481C1C}">
                <a14:useLocalDpi xmlns:a14="http://schemas.microsoft.com/office/drawing/2010/main"/>
              </a:ext>
            </a:extLst>
          </a:blip>
          <a:srcRect/>
          <a:stretch/>
        </p:blipFill>
        <p:spPr bwMode="auto">
          <a:xfrm>
            <a:off x="6315731" y="765513"/>
            <a:ext cx="5732171" cy="3920787"/>
          </a:xfrm>
          <a:prstGeom prst="rect">
            <a:avLst/>
          </a:prstGeom>
          <a:noFill/>
        </p:spPr>
      </p:pic>
      <p:pic>
        <p:nvPicPr>
          <p:cNvPr id="7" name="Picture 6"/>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409574" y="3427780"/>
            <a:ext cx="5791201" cy="3257551"/>
          </a:xfrm>
          <a:prstGeom prst="rect">
            <a:avLst/>
          </a:prstGeom>
        </p:spPr>
      </p:pic>
      <p:sp>
        <p:nvSpPr>
          <p:cNvPr id="8" name="TextBox 7"/>
          <p:cNvSpPr txBox="1"/>
          <p:nvPr/>
        </p:nvSpPr>
        <p:spPr>
          <a:xfrm>
            <a:off x="6819660" y="4686300"/>
            <a:ext cx="5228242" cy="400110"/>
          </a:xfrm>
          <a:prstGeom prst="rect">
            <a:avLst/>
          </a:prstGeom>
          <a:noFill/>
        </p:spPr>
        <p:txBody>
          <a:bodyPr wrap="square" rtlCol="0">
            <a:spAutoFit/>
          </a:bodyPr>
          <a:lstStyle/>
          <a:p>
            <a:pPr algn="r"/>
            <a:r>
              <a:rPr lang="en-US" sz="2000" b="1" dirty="0" err="1"/>
              <a:t>Nokalakevi-Archaeopolis</a:t>
            </a:r>
            <a:endParaRPr lang="en-US" sz="2000" b="1" dirty="0"/>
          </a:p>
        </p:txBody>
      </p:sp>
      <p:sp>
        <p:nvSpPr>
          <p:cNvPr id="9" name="TextBox 8"/>
          <p:cNvSpPr txBox="1"/>
          <p:nvPr/>
        </p:nvSpPr>
        <p:spPr>
          <a:xfrm>
            <a:off x="6200775" y="6285221"/>
            <a:ext cx="2827702" cy="400110"/>
          </a:xfrm>
          <a:prstGeom prst="rect">
            <a:avLst/>
          </a:prstGeom>
          <a:noFill/>
        </p:spPr>
        <p:txBody>
          <a:bodyPr wrap="square" rtlCol="0">
            <a:spAutoFit/>
          </a:bodyPr>
          <a:lstStyle/>
          <a:p>
            <a:r>
              <a:rPr lang="en-US" sz="2000" b="1" dirty="0"/>
              <a:t>Petra-</a:t>
            </a:r>
            <a:r>
              <a:rPr lang="en-US" sz="2000" b="1" dirty="0" err="1"/>
              <a:t>Tsikhisdziri</a:t>
            </a:r>
            <a:endParaRPr lang="en-US" sz="2000" b="1" dirty="0"/>
          </a:p>
        </p:txBody>
      </p:sp>
    </p:spTree>
    <p:extLst>
      <p:ext uri="{BB962C8B-B14F-4D97-AF65-F5344CB8AC3E}">
        <p14:creationId xmlns:p14="http://schemas.microsoft.com/office/powerpoint/2010/main" val="2580658255"/>
      </p:ext>
    </p:extLst>
  </p:cSld>
  <p:clrMapOvr>
    <a:masterClrMapping/>
  </p:clrMapOvr>
  <p:extLst mod="1">
    <p:ext uri="{6950BFC3-D8DA-4A85-94F7-54DA5524770B}">
      <p188:commentRel xmlns:p188="http://schemas.microsoft.com/office/powerpoint/2018/8/main" xmlns="" r:id="rId4"/>
    </p:ext>
  </p:extLs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289361" y="3181484"/>
            <a:ext cx="3544082" cy="2488468"/>
          </a:xfrm>
          <a:prstGeom prst="rect">
            <a:avLst/>
          </a:prstGeom>
        </p:spPr>
      </p:pic>
      <p:sp>
        <p:nvSpPr>
          <p:cNvPr id="3" name="Rectangle 2"/>
          <p:cNvSpPr/>
          <p:nvPr/>
        </p:nvSpPr>
        <p:spPr>
          <a:xfrm>
            <a:off x="0" y="177284"/>
            <a:ext cx="12192000" cy="400110"/>
          </a:xfrm>
          <a:prstGeom prst="rect">
            <a:avLst/>
          </a:prstGeom>
        </p:spPr>
        <p:txBody>
          <a:bodyPr wrap="square">
            <a:spAutoFit/>
          </a:bodyPr>
          <a:lstStyle/>
          <a:p>
            <a:pPr algn="ctr"/>
            <a:r>
              <a:rPr lang="en-US" sz="2000" b="1" dirty="0"/>
              <a:t>The Siege of </a:t>
            </a:r>
            <a:r>
              <a:rPr lang="en-US" sz="2000" b="1" dirty="0" err="1"/>
              <a:t>Archaeopolis</a:t>
            </a:r>
            <a:r>
              <a:rPr lang="en-US" sz="2000" b="1" dirty="0"/>
              <a:t> (551)</a:t>
            </a:r>
          </a:p>
        </p:txBody>
      </p:sp>
      <p:sp>
        <p:nvSpPr>
          <p:cNvPr id="4" name="Rectangle 3"/>
          <p:cNvSpPr/>
          <p:nvPr/>
        </p:nvSpPr>
        <p:spPr>
          <a:xfrm>
            <a:off x="7134225" y="835789"/>
            <a:ext cx="4943474" cy="5109091"/>
          </a:xfrm>
          <a:prstGeom prst="rect">
            <a:avLst/>
          </a:prstGeom>
        </p:spPr>
        <p:txBody>
          <a:bodyPr wrap="square">
            <a:spAutoFit/>
          </a:bodyPr>
          <a:lstStyle/>
          <a:p>
            <a:pPr algn="just">
              <a:spcAft>
                <a:spcPts val="600"/>
              </a:spcAft>
            </a:pPr>
            <a:r>
              <a:rPr lang="en-US" b="1" dirty="0" err="1"/>
              <a:t>Nokalakevi-Archaeopolis</a:t>
            </a:r>
            <a:r>
              <a:rPr lang="en-US" dirty="0"/>
              <a:t> consists of a lower town and a citadel, set in a loop of the river Tekhuri where it emerges from a gorge in the mountains onto the Colchian plain.</a:t>
            </a:r>
          </a:p>
          <a:p>
            <a:pPr algn="just">
              <a:spcAft>
                <a:spcPts val="600"/>
              </a:spcAft>
            </a:pPr>
            <a:r>
              <a:rPr lang="en-US" dirty="0"/>
              <a:t>The lower town borders the river to the south and west and a steep slope to the north. Perched on the crest of this ridge sits the citadel with fine views across the plain to the south and east.</a:t>
            </a:r>
          </a:p>
          <a:p>
            <a:pPr algn="just">
              <a:spcAft>
                <a:spcPts val="600"/>
              </a:spcAft>
            </a:pPr>
            <a:r>
              <a:rPr lang="en-US" dirty="0"/>
              <a:t>Walls connect the two parts of the city. On the east side of the lower town, unprotected by nature, successive rulers built three parallel defensive walls with towers and a strongly fortified gate.</a:t>
            </a:r>
          </a:p>
          <a:p>
            <a:pPr algn="just">
              <a:spcAft>
                <a:spcPts val="600"/>
              </a:spcAft>
            </a:pPr>
            <a:r>
              <a:rPr lang="en-US" b="1" dirty="0"/>
              <a:t>Persians</a:t>
            </a:r>
            <a:r>
              <a:rPr lang="en-US" dirty="0"/>
              <a:t> and </a:t>
            </a:r>
            <a:r>
              <a:rPr lang="en-US" b="1" dirty="0" err="1"/>
              <a:t>Sabiri</a:t>
            </a:r>
            <a:r>
              <a:rPr lang="en-US" dirty="0"/>
              <a:t> attacked the city walls with warrior elephants, while </a:t>
            </a:r>
            <a:r>
              <a:rPr lang="en-US" b="1" dirty="0" err="1"/>
              <a:t>Archaeopolis</a:t>
            </a:r>
            <a:r>
              <a:rPr lang="en-US" dirty="0"/>
              <a:t> was guarded by </a:t>
            </a:r>
            <a:r>
              <a:rPr lang="en-US" b="1" dirty="0"/>
              <a:t>3 000 Roman</a:t>
            </a:r>
            <a:r>
              <a:rPr lang="en-US" dirty="0"/>
              <a:t> and </a:t>
            </a:r>
            <a:r>
              <a:rPr lang="en-US" b="1" dirty="0" err="1"/>
              <a:t>Lazi</a:t>
            </a:r>
            <a:r>
              <a:rPr lang="en-US" dirty="0"/>
              <a:t> garrison.</a:t>
            </a:r>
          </a:p>
          <a:p>
            <a:pPr algn="just">
              <a:spcAft>
                <a:spcPts val="600"/>
              </a:spcAft>
            </a:pPr>
            <a:r>
              <a:rPr lang="en-US" dirty="0"/>
              <a:t>As a result </a:t>
            </a:r>
            <a:r>
              <a:rPr lang="en-US" b="1" dirty="0"/>
              <a:t>Sassanid</a:t>
            </a:r>
            <a:r>
              <a:rPr lang="en-US" dirty="0"/>
              <a:t> failure to take control over </a:t>
            </a:r>
            <a:r>
              <a:rPr lang="en-US" dirty="0" err="1"/>
              <a:t>Archaeopolis</a:t>
            </a:r>
            <a:r>
              <a:rPr lang="en-US" dirty="0"/>
              <a:t>.</a:t>
            </a:r>
          </a:p>
        </p:txBody>
      </p:sp>
      <p:sp>
        <p:nvSpPr>
          <p:cNvPr id="6" name="Rectangle 5"/>
          <p:cNvSpPr/>
          <p:nvPr/>
        </p:nvSpPr>
        <p:spPr>
          <a:xfrm>
            <a:off x="269630" y="5759177"/>
            <a:ext cx="3563813" cy="830997"/>
          </a:xfrm>
          <a:prstGeom prst="rect">
            <a:avLst/>
          </a:prstGeom>
        </p:spPr>
        <p:txBody>
          <a:bodyPr wrap="square">
            <a:spAutoFit/>
          </a:bodyPr>
          <a:lstStyle/>
          <a:p>
            <a:r>
              <a:rPr lang="en-GB" sz="1600" b="1" i="1" dirty="0">
                <a:latin typeface="TimesNewRomanPSMT"/>
              </a:rPr>
              <a:t>Watercolour by Phil </a:t>
            </a:r>
            <a:r>
              <a:rPr lang="en-GB" sz="1600" b="1" i="1" dirty="0" err="1">
                <a:latin typeface="TimesNewRomanPSMT"/>
              </a:rPr>
              <a:t>Marter</a:t>
            </a:r>
            <a:r>
              <a:rPr lang="en-GB" sz="1600" b="1" i="1" dirty="0">
                <a:latin typeface="TimesNewRomanPSMT"/>
              </a:rPr>
              <a:t> illustrating </a:t>
            </a:r>
          </a:p>
          <a:p>
            <a:r>
              <a:rPr lang="en-GB" sz="1600" b="1" i="1" dirty="0">
                <a:latin typeface="TimesNewRomanPSMT"/>
              </a:rPr>
              <a:t>a key moment in the Persian attack </a:t>
            </a:r>
            <a:r>
              <a:rPr lang="en-US" sz="1600" b="1" i="1" dirty="0">
                <a:latin typeface="TimesNewRomanPSMT"/>
              </a:rPr>
              <a:t>on </a:t>
            </a:r>
            <a:r>
              <a:rPr lang="en-US" sz="1600" b="1" i="1" dirty="0" err="1">
                <a:latin typeface="TimesNewRomanPSMT"/>
              </a:rPr>
              <a:t>Nokalakevi</a:t>
            </a:r>
            <a:r>
              <a:rPr lang="en-US" sz="1600" b="1" i="1" dirty="0">
                <a:latin typeface="TimesNewRomanPSMT"/>
              </a:rPr>
              <a:t> in AD 551</a:t>
            </a:r>
            <a:endParaRPr lang="en-US" sz="1600" b="1" i="1" dirty="0"/>
          </a:p>
        </p:txBody>
      </p:sp>
      <p:pic>
        <p:nvPicPr>
          <p:cNvPr id="7" name="Picture 2" descr="Byzantine Military: The Byzantine Fortress of Archaeopolis (Nokalakevi) in  Georgia"/>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289361" y="653135"/>
            <a:ext cx="3544082" cy="2364567"/>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7"/>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3873642" y="2646698"/>
            <a:ext cx="3220384" cy="4167555"/>
          </a:xfrm>
          <a:prstGeom prst="rect">
            <a:avLst/>
          </a:prstGeom>
        </p:spPr>
      </p:pic>
      <p:pic>
        <p:nvPicPr>
          <p:cNvPr id="9" name="Picture 8"/>
          <p:cNvPicPr>
            <a:picLocks noChangeAspect="1"/>
          </p:cNvPicPr>
          <p:nvPr/>
        </p:nvPicPr>
        <p:blipFill rotWithShape="1">
          <a:blip r:embed="rId5" cstate="print">
            <a:extLst>
              <a:ext uri="{28A0092B-C50C-407E-A947-70E740481C1C}">
                <a14:useLocalDpi xmlns:a14="http://schemas.microsoft.com/office/drawing/2010/main"/>
              </a:ext>
            </a:extLst>
          </a:blip>
          <a:srcRect/>
          <a:stretch/>
        </p:blipFill>
        <p:spPr>
          <a:xfrm>
            <a:off x="4045564" y="803139"/>
            <a:ext cx="2929291" cy="1758691"/>
          </a:xfrm>
          <a:prstGeom prst="rect">
            <a:avLst/>
          </a:prstGeom>
        </p:spPr>
      </p:pic>
    </p:spTree>
    <p:extLst>
      <p:ext uri="{BB962C8B-B14F-4D97-AF65-F5344CB8AC3E}">
        <p14:creationId xmlns:p14="http://schemas.microsoft.com/office/powerpoint/2010/main" val="3823257833"/>
      </p:ext>
    </p:extLst>
  </p:cSld>
  <p:clrMapOvr>
    <a:masterClrMapping/>
  </p:clrMapOvr>
  <p:extLst mod="1">
    <p:ext uri="{6950BFC3-D8DA-4A85-94F7-54DA5524770B}">
      <p188:commentRel xmlns:p188="http://schemas.microsoft.com/office/powerpoint/2018/8/main" xmlns="" r:id="rId6"/>
    </p:ext>
  </p:extLs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p:cNvPicPr>
            <a:picLocks noChangeAspect="1"/>
          </p:cNvPicPr>
          <p:nvPr/>
        </p:nvPicPr>
        <p:blipFill rotWithShape="1">
          <a:blip r:embed="rId2" cstate="print">
            <a:extLst>
              <a:ext uri="{28A0092B-C50C-407E-A947-70E740481C1C}">
                <a14:useLocalDpi xmlns:a14="http://schemas.microsoft.com/office/drawing/2010/main"/>
              </a:ext>
            </a:extLst>
          </a:blip>
          <a:srcRect/>
          <a:stretch/>
        </p:blipFill>
        <p:spPr>
          <a:xfrm>
            <a:off x="-1" y="3767183"/>
            <a:ext cx="3950103" cy="2947941"/>
          </a:xfrm>
          <a:prstGeom prst="rect">
            <a:avLst/>
          </a:prstGeom>
        </p:spPr>
      </p:pic>
      <p:pic>
        <p:nvPicPr>
          <p:cNvPr id="2" name="Picture 1"/>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1" y="160941"/>
            <a:ext cx="3319886" cy="2960982"/>
          </a:xfrm>
          <a:prstGeom prst="rect">
            <a:avLst/>
          </a:prstGeom>
        </p:spPr>
      </p:pic>
      <p:pic>
        <p:nvPicPr>
          <p:cNvPr id="3" name="Picture 2"/>
          <p:cNvPicPr>
            <a:picLocks noChangeAspect="1"/>
          </p:cNvPicPr>
          <p:nvPr/>
        </p:nvPicPr>
        <p:blipFill rotWithShape="1">
          <a:blip r:embed="rId4" cstate="print">
            <a:extLst>
              <a:ext uri="{28A0092B-C50C-407E-A947-70E740481C1C}">
                <a14:useLocalDpi xmlns:a14="http://schemas.microsoft.com/office/drawing/2010/main"/>
              </a:ext>
            </a:extLst>
          </a:blip>
          <a:srcRect/>
          <a:stretch/>
        </p:blipFill>
        <p:spPr>
          <a:xfrm>
            <a:off x="7815249" y="160941"/>
            <a:ext cx="4376751" cy="2959785"/>
          </a:xfrm>
          <a:prstGeom prst="rect">
            <a:avLst/>
          </a:prstGeom>
        </p:spPr>
      </p:pic>
      <p:sp>
        <p:nvSpPr>
          <p:cNvPr id="7" name="Rectangle 6"/>
          <p:cNvSpPr/>
          <p:nvPr/>
        </p:nvSpPr>
        <p:spPr>
          <a:xfrm>
            <a:off x="-1" y="3092152"/>
            <a:ext cx="3468117" cy="584775"/>
          </a:xfrm>
          <a:prstGeom prst="rect">
            <a:avLst/>
          </a:prstGeom>
        </p:spPr>
        <p:txBody>
          <a:bodyPr wrap="square">
            <a:spAutoFit/>
          </a:bodyPr>
          <a:lstStyle/>
          <a:p>
            <a:pPr algn="ctr"/>
            <a:r>
              <a:rPr lang="en-US" altLang="en-US" sz="1600" b="1" dirty="0"/>
              <a:t>BYZANTINE EMPEROR MAURICE </a:t>
            </a:r>
          </a:p>
          <a:p>
            <a:pPr algn="ctr"/>
            <a:r>
              <a:rPr lang="en-US" altLang="en-US" sz="1600" b="1" dirty="0"/>
              <a:t>TIBERIUS (582-602) GOLDEN COINS</a:t>
            </a:r>
          </a:p>
        </p:txBody>
      </p:sp>
      <p:sp>
        <p:nvSpPr>
          <p:cNvPr id="8" name="Rectangle 7"/>
          <p:cNvSpPr/>
          <p:nvPr/>
        </p:nvSpPr>
        <p:spPr>
          <a:xfrm>
            <a:off x="7827237" y="3120727"/>
            <a:ext cx="4359121" cy="338554"/>
          </a:xfrm>
          <a:prstGeom prst="rect">
            <a:avLst/>
          </a:prstGeom>
        </p:spPr>
        <p:txBody>
          <a:bodyPr wrap="square">
            <a:spAutoFit/>
          </a:bodyPr>
          <a:lstStyle/>
          <a:p>
            <a:pPr algn="ctr"/>
            <a:r>
              <a:rPr lang="en-US" altLang="en-US" sz="1600" b="1" dirty="0"/>
              <a:t>AMPHORAE FROM CITADEL. 6</a:t>
            </a:r>
            <a:r>
              <a:rPr lang="en-US" altLang="en-US" sz="1600" b="1" baseline="30000" dirty="0"/>
              <a:t>TH</a:t>
            </a:r>
            <a:r>
              <a:rPr lang="en-US" altLang="en-US" sz="1600" b="1" dirty="0"/>
              <a:t> c. AD</a:t>
            </a:r>
          </a:p>
        </p:txBody>
      </p:sp>
      <p:pic>
        <p:nvPicPr>
          <p:cNvPr id="9" name="Picture 8"/>
          <p:cNvPicPr>
            <a:picLocks noChangeAspect="1"/>
          </p:cNvPicPr>
          <p:nvPr/>
        </p:nvPicPr>
        <p:blipFill>
          <a:blip r:embed="rId5" cstate="print">
            <a:extLst>
              <a:ext uri="{28A0092B-C50C-407E-A947-70E740481C1C}">
                <a14:useLocalDpi xmlns:a14="http://schemas.microsoft.com/office/drawing/2010/main"/>
              </a:ext>
            </a:extLst>
          </a:blip>
          <a:stretch>
            <a:fillRect/>
          </a:stretch>
        </p:blipFill>
        <p:spPr>
          <a:xfrm>
            <a:off x="2669441" y="3767184"/>
            <a:ext cx="4421912" cy="2947941"/>
          </a:xfrm>
          <a:prstGeom prst="rect">
            <a:avLst/>
          </a:prstGeom>
        </p:spPr>
      </p:pic>
      <p:pic>
        <p:nvPicPr>
          <p:cNvPr id="10" name="Picture 9"/>
          <p:cNvPicPr>
            <a:picLocks noChangeAspect="1"/>
          </p:cNvPicPr>
          <p:nvPr/>
        </p:nvPicPr>
        <p:blipFill rotWithShape="1">
          <a:blip r:embed="rId6" cstate="print">
            <a:extLst>
              <a:ext uri="{28A0092B-C50C-407E-A947-70E740481C1C}">
                <a14:useLocalDpi xmlns:a14="http://schemas.microsoft.com/office/drawing/2010/main"/>
              </a:ext>
            </a:extLst>
          </a:blip>
          <a:srcRect/>
          <a:stretch/>
        </p:blipFill>
        <p:spPr>
          <a:xfrm>
            <a:off x="7846288" y="3767183"/>
            <a:ext cx="4374287" cy="2947941"/>
          </a:xfrm>
          <a:prstGeom prst="rect">
            <a:avLst/>
          </a:prstGeom>
        </p:spPr>
      </p:pic>
      <p:pic>
        <p:nvPicPr>
          <p:cNvPr id="12" name="Picture 2" descr="qvajvari"/>
          <p:cNvPicPr>
            <a:picLocks noChangeAspect="1" noChangeArrowheads="1"/>
          </p:cNvPicPr>
          <p:nvPr/>
        </p:nvPicPr>
        <p:blipFill>
          <a:blip r:embed="rId7" cstate="print">
            <a:extLst>
              <a:ext uri="{28A0092B-C50C-407E-A947-70E740481C1C}">
                <a14:useLocalDpi xmlns:a14="http://schemas.microsoft.com/office/drawing/2010/main"/>
              </a:ext>
            </a:extLst>
          </a:blip>
          <a:srcRect/>
          <a:stretch>
            <a:fillRect/>
          </a:stretch>
        </p:blipFill>
        <p:spPr bwMode="auto">
          <a:xfrm>
            <a:off x="3320614" y="158975"/>
            <a:ext cx="4506623" cy="29629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Rectangle 12"/>
          <p:cNvSpPr/>
          <p:nvPr/>
        </p:nvSpPr>
        <p:spPr>
          <a:xfrm>
            <a:off x="2705100" y="3137280"/>
            <a:ext cx="6096000" cy="584775"/>
          </a:xfrm>
          <a:prstGeom prst="rect">
            <a:avLst/>
          </a:prstGeom>
        </p:spPr>
        <p:txBody>
          <a:bodyPr>
            <a:spAutoFit/>
          </a:bodyPr>
          <a:lstStyle/>
          <a:p>
            <a:pPr algn="ctr"/>
            <a:r>
              <a:rPr lang="en-US" altLang="en-US" sz="1600" b="1" dirty="0"/>
              <a:t>FRAGMENT OF THE 4</a:t>
            </a:r>
            <a:r>
              <a:rPr lang="en-US" altLang="en-US" sz="1600" b="1" baseline="30000" dirty="0"/>
              <a:t>TH</a:t>
            </a:r>
            <a:r>
              <a:rPr lang="en-US" altLang="en-US" sz="1600" b="1" dirty="0"/>
              <a:t>-6</a:t>
            </a:r>
            <a:r>
              <a:rPr lang="en-US" altLang="en-US" sz="1600" b="1" baseline="30000" dirty="0"/>
              <a:t>TH</a:t>
            </a:r>
            <a:r>
              <a:rPr lang="en-US" altLang="en-US" sz="1600" b="1" dirty="0"/>
              <a:t> cc AD</a:t>
            </a:r>
          </a:p>
          <a:p>
            <a:pPr algn="ctr"/>
            <a:r>
              <a:rPr lang="en-US" altLang="en-US" sz="1600" b="1" dirty="0"/>
              <a:t>STONE-CROSS WITH GREEK INSCRIPTION</a:t>
            </a:r>
          </a:p>
        </p:txBody>
      </p:sp>
      <p:pic>
        <p:nvPicPr>
          <p:cNvPr id="14" name="Picture 13"/>
          <p:cNvPicPr>
            <a:picLocks noChangeAspect="1"/>
          </p:cNvPicPr>
          <p:nvPr/>
        </p:nvPicPr>
        <p:blipFill>
          <a:blip r:embed="rId8" cstate="print">
            <a:extLst>
              <a:ext uri="{28A0092B-C50C-407E-A947-70E740481C1C}">
                <a14:useLocalDpi xmlns:a14="http://schemas.microsoft.com/office/drawing/2010/main"/>
              </a:ext>
            </a:extLst>
          </a:blip>
          <a:stretch>
            <a:fillRect/>
          </a:stretch>
        </p:blipFill>
        <p:spPr>
          <a:xfrm rot="5400000">
            <a:off x="6311002" y="4258506"/>
            <a:ext cx="2947941" cy="1965294"/>
          </a:xfrm>
          <a:prstGeom prst="rect">
            <a:avLst/>
          </a:prstGeom>
        </p:spPr>
      </p:pic>
    </p:spTree>
    <p:extLst>
      <p:ext uri="{BB962C8B-B14F-4D97-AF65-F5344CB8AC3E}">
        <p14:creationId xmlns:p14="http://schemas.microsoft.com/office/powerpoint/2010/main" val="294270786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66700" y="700385"/>
            <a:ext cx="4229100" cy="4401205"/>
          </a:xfrm>
          <a:prstGeom prst="rect">
            <a:avLst/>
          </a:prstGeom>
        </p:spPr>
        <p:txBody>
          <a:bodyPr wrap="square">
            <a:spAutoFit/>
          </a:bodyPr>
          <a:lstStyle/>
          <a:p>
            <a:pPr algn="just">
              <a:spcAft>
                <a:spcPts val="600"/>
              </a:spcAft>
            </a:pPr>
            <a:r>
              <a:rPr lang="en-GB" dirty="0"/>
              <a:t>The </a:t>
            </a:r>
            <a:r>
              <a:rPr lang="en-GB" b="1" dirty="0"/>
              <a:t>siege</a:t>
            </a:r>
            <a:r>
              <a:rPr lang="en-GB" dirty="0"/>
              <a:t> </a:t>
            </a:r>
            <a:r>
              <a:rPr lang="en-GB" b="1" dirty="0"/>
              <a:t>of</a:t>
            </a:r>
            <a:r>
              <a:rPr lang="en-GB" dirty="0"/>
              <a:t> </a:t>
            </a:r>
            <a:r>
              <a:rPr lang="en-GB" b="1" dirty="0"/>
              <a:t>Petra</a:t>
            </a:r>
            <a:r>
              <a:rPr lang="en-GB" dirty="0"/>
              <a:t> was fought in </a:t>
            </a:r>
            <a:r>
              <a:rPr lang="en-GB" b="1" dirty="0"/>
              <a:t>550</a:t>
            </a:r>
            <a:r>
              <a:rPr lang="en-GB" dirty="0"/>
              <a:t> AD, between the </a:t>
            </a:r>
            <a:r>
              <a:rPr lang="en-GB" b="1" dirty="0"/>
              <a:t>Byzantines</a:t>
            </a:r>
            <a:r>
              <a:rPr lang="en-GB" dirty="0"/>
              <a:t> (East Romans) under the general </a:t>
            </a:r>
            <a:r>
              <a:rPr lang="en-GB" b="1" dirty="0"/>
              <a:t>Bessas</a:t>
            </a:r>
            <a:r>
              <a:rPr lang="en-GB" dirty="0"/>
              <a:t>, and the </a:t>
            </a:r>
            <a:r>
              <a:rPr lang="en-GB" b="1" dirty="0"/>
              <a:t>Sasanian</a:t>
            </a:r>
            <a:r>
              <a:rPr lang="en-GB" dirty="0"/>
              <a:t> </a:t>
            </a:r>
            <a:r>
              <a:rPr lang="en-GB" b="1" dirty="0"/>
              <a:t>Persian</a:t>
            </a:r>
            <a:r>
              <a:rPr lang="en-GB" dirty="0"/>
              <a:t> garrison of </a:t>
            </a:r>
            <a:r>
              <a:rPr lang="en-GB" b="1" dirty="0"/>
              <a:t>Petra</a:t>
            </a:r>
            <a:r>
              <a:rPr lang="en-GB" dirty="0"/>
              <a:t> in the buffer state of </a:t>
            </a:r>
            <a:r>
              <a:rPr lang="en-GB" b="1" dirty="0"/>
              <a:t>Lazica</a:t>
            </a:r>
            <a:r>
              <a:rPr lang="en-GB" dirty="0"/>
              <a:t>.</a:t>
            </a:r>
          </a:p>
          <a:p>
            <a:pPr algn="just">
              <a:spcAft>
                <a:spcPts val="600"/>
              </a:spcAft>
            </a:pPr>
            <a:r>
              <a:rPr lang="en-GB" dirty="0"/>
              <a:t>After a failed attempt to recapture Petra in </a:t>
            </a:r>
            <a:r>
              <a:rPr lang="en-GB" b="1" dirty="0"/>
              <a:t>549</a:t>
            </a:r>
            <a:r>
              <a:rPr lang="en-GB" dirty="0"/>
              <a:t>, the Byzantine emperor </a:t>
            </a:r>
            <a:r>
              <a:rPr lang="en-GB" b="1" dirty="0"/>
              <a:t>Justinian</a:t>
            </a:r>
            <a:r>
              <a:rPr lang="en-GB" dirty="0"/>
              <a:t> </a:t>
            </a:r>
            <a:r>
              <a:rPr lang="en-GB" b="1" dirty="0"/>
              <a:t>I</a:t>
            </a:r>
            <a:r>
              <a:rPr lang="en-GB" dirty="0"/>
              <a:t> sent an army under </a:t>
            </a:r>
            <a:r>
              <a:rPr lang="en-GB" b="1" dirty="0" err="1"/>
              <a:t>Bessas</a:t>
            </a:r>
            <a:r>
              <a:rPr lang="en-GB" dirty="0"/>
              <a:t> to retake the fortress. The </a:t>
            </a:r>
            <a:r>
              <a:rPr lang="en-GB" b="1" dirty="0"/>
              <a:t>Byzantine</a:t>
            </a:r>
            <a:r>
              <a:rPr lang="en-GB" dirty="0"/>
              <a:t> historian </a:t>
            </a:r>
            <a:r>
              <a:rPr lang="en-GB" b="1" dirty="0"/>
              <a:t>Procopius</a:t>
            </a:r>
            <a:r>
              <a:rPr lang="en-GB" dirty="0"/>
              <a:t> described the resulting siege in vivid detail. </a:t>
            </a:r>
          </a:p>
          <a:p>
            <a:pPr algn="just">
              <a:spcAft>
                <a:spcPts val="600"/>
              </a:spcAft>
            </a:pPr>
            <a:r>
              <a:rPr lang="en-GB" b="1" dirty="0"/>
              <a:t>500</a:t>
            </a:r>
            <a:r>
              <a:rPr lang="en-GB" dirty="0"/>
              <a:t> </a:t>
            </a:r>
            <a:r>
              <a:rPr lang="en-GB" b="1" dirty="0" err="1"/>
              <a:t>Sasanian</a:t>
            </a:r>
            <a:r>
              <a:rPr lang="en-GB" dirty="0"/>
              <a:t> forces who had shut themselves in the </a:t>
            </a:r>
            <a:r>
              <a:rPr lang="en-GB" b="1" dirty="0"/>
              <a:t>acropolis</a:t>
            </a:r>
            <a:r>
              <a:rPr lang="en-GB" dirty="0"/>
              <a:t> refused to surrender, in spite of an offer of capitulation, preferring instead a heroic death.</a:t>
            </a:r>
          </a:p>
        </p:txBody>
      </p:sp>
      <p:sp>
        <p:nvSpPr>
          <p:cNvPr id="3" name="TextBox 2"/>
          <p:cNvSpPr txBox="1"/>
          <p:nvPr/>
        </p:nvSpPr>
        <p:spPr>
          <a:xfrm>
            <a:off x="0" y="142875"/>
            <a:ext cx="12192000" cy="400110"/>
          </a:xfrm>
          <a:prstGeom prst="rect">
            <a:avLst/>
          </a:prstGeom>
          <a:noFill/>
        </p:spPr>
        <p:txBody>
          <a:bodyPr wrap="square" rtlCol="0">
            <a:spAutoFit/>
          </a:bodyPr>
          <a:lstStyle/>
          <a:p>
            <a:pPr algn="ctr"/>
            <a:r>
              <a:rPr lang="en-GB" sz="2000" b="1" dirty="0"/>
              <a:t>The siege of Petra</a:t>
            </a:r>
            <a:endParaRPr lang="en-US" sz="2000" b="1" dirty="0"/>
          </a:p>
        </p:txBody>
      </p:sp>
      <p:pic>
        <p:nvPicPr>
          <p:cNvPr id="4" name="Picture 3"/>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7128200" y="628896"/>
            <a:ext cx="2201155" cy="2934874"/>
          </a:xfrm>
          <a:prstGeom prst="rect">
            <a:avLst/>
          </a:prstGeom>
        </p:spPr>
      </p:pic>
      <p:pic>
        <p:nvPicPr>
          <p:cNvPr id="5" name="Picture 4"/>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9591675" y="3783033"/>
            <a:ext cx="2201157" cy="2934875"/>
          </a:xfrm>
          <a:prstGeom prst="rect">
            <a:avLst/>
          </a:prstGeom>
        </p:spPr>
      </p:pic>
      <p:pic>
        <p:nvPicPr>
          <p:cNvPr id="6" name="Picture 5"/>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7016425" y="3783033"/>
            <a:ext cx="2201157" cy="2934875"/>
          </a:xfrm>
          <a:prstGeom prst="rect">
            <a:avLst/>
          </a:prstGeom>
        </p:spPr>
      </p:pic>
      <p:pic>
        <p:nvPicPr>
          <p:cNvPr id="7" name="Picture 6"/>
          <p:cNvPicPr>
            <a:picLocks noChangeAspect="1"/>
          </p:cNvPicPr>
          <p:nvPr/>
        </p:nvPicPr>
        <p:blipFill>
          <a:blip r:embed="rId5" cstate="print">
            <a:extLst>
              <a:ext uri="{28A0092B-C50C-407E-A947-70E740481C1C}">
                <a14:useLocalDpi xmlns:a14="http://schemas.microsoft.com/office/drawing/2010/main"/>
              </a:ext>
            </a:extLst>
          </a:blip>
          <a:stretch>
            <a:fillRect/>
          </a:stretch>
        </p:blipFill>
        <p:spPr>
          <a:xfrm>
            <a:off x="9428048" y="695571"/>
            <a:ext cx="2201157" cy="2934875"/>
          </a:xfrm>
          <a:prstGeom prst="rect">
            <a:avLst/>
          </a:prstGeom>
        </p:spPr>
      </p:pic>
      <p:pic>
        <p:nvPicPr>
          <p:cNvPr id="8" name="Picture 7"/>
          <p:cNvPicPr>
            <a:picLocks noChangeAspect="1"/>
          </p:cNvPicPr>
          <p:nvPr/>
        </p:nvPicPr>
        <p:blipFill>
          <a:blip r:embed="rId6" cstate="print">
            <a:clrChange>
              <a:clrFrom>
                <a:srgbClr val="FFFFFF"/>
              </a:clrFrom>
              <a:clrTo>
                <a:srgbClr val="FFFFFF">
                  <a:alpha val="0"/>
                </a:srgbClr>
              </a:clrTo>
            </a:clrChange>
            <a:extLst>
              <a:ext uri="{28A0092B-C50C-407E-A947-70E740481C1C}">
                <a14:useLocalDpi xmlns:a14="http://schemas.microsoft.com/office/drawing/2010/main"/>
              </a:ext>
            </a:extLst>
          </a:blip>
          <a:stretch>
            <a:fillRect/>
          </a:stretch>
        </p:blipFill>
        <p:spPr>
          <a:xfrm>
            <a:off x="4097900" y="3963180"/>
            <a:ext cx="3125550" cy="2437620"/>
          </a:xfrm>
          <a:prstGeom prst="rect">
            <a:avLst/>
          </a:prstGeom>
        </p:spPr>
      </p:pic>
      <p:sp>
        <p:nvSpPr>
          <p:cNvPr id="9" name="TextBox 8"/>
          <p:cNvSpPr txBox="1"/>
          <p:nvPr/>
        </p:nvSpPr>
        <p:spPr>
          <a:xfrm>
            <a:off x="266699" y="5883479"/>
            <a:ext cx="4162425" cy="830997"/>
          </a:xfrm>
          <a:prstGeom prst="rect">
            <a:avLst/>
          </a:prstGeom>
          <a:noFill/>
        </p:spPr>
        <p:txBody>
          <a:bodyPr wrap="square" rtlCol="0">
            <a:spAutoFit/>
          </a:bodyPr>
          <a:lstStyle/>
          <a:p>
            <a:r>
              <a:rPr lang="en-US" sz="1600" b="1" i="1" dirty="0"/>
              <a:t>6</a:t>
            </a:r>
            <a:r>
              <a:rPr lang="en-US" sz="1600" b="1" i="1" baseline="30000" dirty="0"/>
              <a:t>th</a:t>
            </a:r>
            <a:r>
              <a:rPr lang="en-US" sz="1600" b="1" i="1" dirty="0"/>
              <a:t> century Persian coins, chain-</a:t>
            </a:r>
            <a:r>
              <a:rPr lang="en-US" sz="1600" b="1" i="1" dirty="0" err="1"/>
              <a:t>armour</a:t>
            </a:r>
            <a:r>
              <a:rPr lang="en-US" sz="1600" b="1" i="1" dirty="0"/>
              <a:t>,</a:t>
            </a:r>
            <a:r>
              <a:rPr lang="ka-GE" sz="1600" b="1" i="1" dirty="0"/>
              <a:t> </a:t>
            </a:r>
            <a:r>
              <a:rPr lang="en-US" sz="1600" b="1" i="1" dirty="0"/>
              <a:t>helmet and other military weapons discovered in the acropolis of the Petra-</a:t>
            </a:r>
            <a:r>
              <a:rPr lang="en-US" sz="1600" b="1" i="1" dirty="0" err="1"/>
              <a:t>Tsikhisdziri</a:t>
            </a:r>
            <a:r>
              <a:rPr lang="en-US" sz="1600" b="1" i="1" dirty="0"/>
              <a:t> in 2017 </a:t>
            </a:r>
          </a:p>
        </p:txBody>
      </p:sp>
      <p:pic>
        <p:nvPicPr>
          <p:cNvPr id="10" name="Picture 9"/>
          <p:cNvPicPr>
            <a:picLocks noChangeAspect="1"/>
          </p:cNvPicPr>
          <p:nvPr/>
        </p:nvPicPr>
        <p:blipFill>
          <a:blip r:embed="rId7" cstate="print">
            <a:extLst>
              <a:ext uri="{28A0092B-C50C-407E-A947-70E740481C1C}">
                <a14:useLocalDpi xmlns:a14="http://schemas.microsoft.com/office/drawing/2010/main"/>
              </a:ext>
            </a:extLst>
          </a:blip>
          <a:stretch>
            <a:fillRect/>
          </a:stretch>
        </p:blipFill>
        <p:spPr>
          <a:xfrm>
            <a:off x="4723282" y="695571"/>
            <a:ext cx="2306225" cy="3074967"/>
          </a:xfrm>
          <a:prstGeom prst="rect">
            <a:avLst/>
          </a:prstGeom>
        </p:spPr>
      </p:pic>
    </p:spTree>
    <p:extLst>
      <p:ext uri="{BB962C8B-B14F-4D97-AF65-F5344CB8AC3E}">
        <p14:creationId xmlns:p14="http://schemas.microsoft.com/office/powerpoint/2010/main" val="3467916247"/>
      </p:ext>
    </p:extLst>
  </p:cSld>
  <p:clrMapOvr>
    <a:masterClrMapping/>
  </p:clrMapOvr>
  <p:extLst mod="1">
    <p:ext uri="{6950BFC3-D8DA-4A85-94F7-54DA5524770B}">
      <p188:commentRel xmlns:p188="http://schemas.microsoft.com/office/powerpoint/2018/8/main" xmlns="" r:id="rId8"/>
    </p:ext>
  </p:extLs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66700" y="380911"/>
            <a:ext cx="4629150" cy="6217087"/>
          </a:xfrm>
          <a:prstGeom prst="rect">
            <a:avLst/>
          </a:prstGeom>
        </p:spPr>
        <p:txBody>
          <a:bodyPr wrap="square">
            <a:spAutoFit/>
          </a:bodyPr>
          <a:lstStyle/>
          <a:p>
            <a:pPr algn="ctr">
              <a:spcAft>
                <a:spcPts val="1200"/>
              </a:spcAft>
            </a:pPr>
            <a:r>
              <a:rPr lang="en-GB" b="1" dirty="0"/>
              <a:t>The fall of Lazica Kingdom</a:t>
            </a:r>
          </a:p>
          <a:p>
            <a:pPr algn="just">
              <a:spcAft>
                <a:spcPts val="600"/>
              </a:spcAft>
            </a:pPr>
            <a:r>
              <a:rPr lang="en-GB" dirty="0"/>
              <a:t>At the end of the </a:t>
            </a:r>
            <a:r>
              <a:rPr lang="en-GB" b="1" dirty="0"/>
              <a:t>6</a:t>
            </a:r>
            <a:r>
              <a:rPr lang="en-GB" b="1" baseline="30000" dirty="0"/>
              <a:t>th</a:t>
            </a:r>
            <a:r>
              <a:rPr lang="en-GB" b="1" dirty="0"/>
              <a:t> century</a:t>
            </a:r>
            <a:r>
              <a:rPr lang="en-GB" dirty="0"/>
              <a:t>, after the great war in </a:t>
            </a:r>
            <a:r>
              <a:rPr lang="en-GB" b="1" dirty="0" err="1"/>
              <a:t>Lazica</a:t>
            </a:r>
            <a:r>
              <a:rPr lang="en-GB" dirty="0"/>
              <a:t>, the </a:t>
            </a:r>
            <a:r>
              <a:rPr lang="en-GB" b="1" dirty="0"/>
              <a:t>Byzantines</a:t>
            </a:r>
            <a:r>
              <a:rPr lang="en-GB" dirty="0"/>
              <a:t> abolished the monarchy in </a:t>
            </a:r>
            <a:r>
              <a:rPr lang="en-GB" b="1" dirty="0" err="1"/>
              <a:t>Egrisi</a:t>
            </a:r>
            <a:r>
              <a:rPr lang="en-GB" dirty="0"/>
              <a:t>. The country was ruled by an appointed official, </a:t>
            </a:r>
            <a:r>
              <a:rPr lang="en-GB" b="1" dirty="0"/>
              <a:t>Patrician</a:t>
            </a:r>
            <a:r>
              <a:rPr lang="en-GB" dirty="0"/>
              <a:t>, who had to be a noble from </a:t>
            </a:r>
            <a:r>
              <a:rPr lang="en-GB" b="1" dirty="0" err="1"/>
              <a:t>Egrisi</a:t>
            </a:r>
            <a:r>
              <a:rPr lang="en-GB" dirty="0"/>
              <a:t>. This situation lasted until the end of the </a:t>
            </a:r>
            <a:r>
              <a:rPr lang="en-GB" b="1" dirty="0"/>
              <a:t>7</a:t>
            </a:r>
            <a:r>
              <a:rPr lang="en-GB" b="1" baseline="30000" dirty="0"/>
              <a:t>th</a:t>
            </a:r>
            <a:r>
              <a:rPr lang="en-GB" b="1" dirty="0"/>
              <a:t> century</a:t>
            </a:r>
            <a:r>
              <a:rPr lang="en-GB" dirty="0"/>
              <a:t>.</a:t>
            </a:r>
            <a:endParaRPr lang="ka-GE" dirty="0"/>
          </a:p>
          <a:p>
            <a:pPr algn="just">
              <a:spcAft>
                <a:spcPts val="600"/>
              </a:spcAft>
            </a:pPr>
            <a:r>
              <a:rPr lang="en-GB" dirty="0"/>
              <a:t>At the end of the </a:t>
            </a:r>
            <a:r>
              <a:rPr lang="en-GB" b="1" dirty="0"/>
              <a:t>7</a:t>
            </a:r>
            <a:r>
              <a:rPr lang="en-GB" b="1" baseline="30000" dirty="0"/>
              <a:t>th</a:t>
            </a:r>
            <a:r>
              <a:rPr lang="en-GB" b="1" dirty="0"/>
              <a:t> century</a:t>
            </a:r>
            <a:r>
              <a:rPr lang="en-GB" dirty="0"/>
              <a:t>, </a:t>
            </a:r>
            <a:r>
              <a:rPr lang="en-GB" b="1" dirty="0"/>
              <a:t>Patrician</a:t>
            </a:r>
            <a:r>
              <a:rPr lang="en-GB" dirty="0"/>
              <a:t> </a:t>
            </a:r>
            <a:r>
              <a:rPr lang="en-GB" b="1" dirty="0" err="1"/>
              <a:t>Sergius</a:t>
            </a:r>
            <a:r>
              <a:rPr lang="en-GB" dirty="0"/>
              <a:t> </a:t>
            </a:r>
            <a:r>
              <a:rPr lang="en-GB" b="1" dirty="0"/>
              <a:t>of</a:t>
            </a:r>
            <a:r>
              <a:rPr lang="en-GB" dirty="0"/>
              <a:t> </a:t>
            </a:r>
            <a:r>
              <a:rPr lang="en-GB" b="1" dirty="0" err="1"/>
              <a:t>Egrisi</a:t>
            </a:r>
            <a:r>
              <a:rPr lang="en-GB" dirty="0"/>
              <a:t>, who was upset with the </a:t>
            </a:r>
            <a:r>
              <a:rPr lang="en-GB" b="1" dirty="0"/>
              <a:t>Byzantines</a:t>
            </a:r>
            <a:r>
              <a:rPr lang="en-GB" dirty="0"/>
              <a:t>, handed over the country to the </a:t>
            </a:r>
            <a:r>
              <a:rPr lang="en-GB" b="1" dirty="0"/>
              <a:t>Arabs</a:t>
            </a:r>
            <a:r>
              <a:rPr lang="en-GB" dirty="0"/>
              <a:t>. However, the </a:t>
            </a:r>
            <a:r>
              <a:rPr lang="en-GB" b="1" dirty="0" err="1"/>
              <a:t>Egrisi</a:t>
            </a:r>
            <a:r>
              <a:rPr lang="en-GB" dirty="0"/>
              <a:t> </a:t>
            </a:r>
            <a:r>
              <a:rPr lang="en-GB" b="1" dirty="0"/>
              <a:t>people</a:t>
            </a:r>
            <a:r>
              <a:rPr lang="en-GB" dirty="0"/>
              <a:t> soon </a:t>
            </a:r>
            <a:r>
              <a:rPr lang="en-GB" b="1" dirty="0"/>
              <a:t>rebelled</a:t>
            </a:r>
            <a:r>
              <a:rPr lang="en-GB" dirty="0"/>
              <a:t> against the </a:t>
            </a:r>
            <a:r>
              <a:rPr lang="en-GB" b="1" dirty="0"/>
              <a:t>Arabs</a:t>
            </a:r>
            <a:r>
              <a:rPr lang="en-GB" dirty="0"/>
              <a:t>. To suppress the rebellion, in </a:t>
            </a:r>
            <a:r>
              <a:rPr lang="en-GB" b="1" dirty="0"/>
              <a:t>735-737</a:t>
            </a:r>
            <a:r>
              <a:rPr lang="en-GB" dirty="0"/>
              <a:t>, the Arab general </a:t>
            </a:r>
            <a:r>
              <a:rPr lang="en-GB" b="1" dirty="0"/>
              <a:t>Marwan ibn Muhammad</a:t>
            </a:r>
            <a:r>
              <a:rPr lang="en-GB" dirty="0"/>
              <a:t>, also known as </a:t>
            </a:r>
            <a:r>
              <a:rPr lang="en-GB" b="1" dirty="0"/>
              <a:t>Marwan the Deaf</a:t>
            </a:r>
            <a:r>
              <a:rPr lang="en-GB" dirty="0"/>
              <a:t>, led a campaign to </a:t>
            </a:r>
            <a:r>
              <a:rPr lang="en-GB" b="1" dirty="0"/>
              <a:t>Georgia</a:t>
            </a:r>
            <a:r>
              <a:rPr lang="en-GB" dirty="0"/>
              <a:t>. </a:t>
            </a:r>
            <a:r>
              <a:rPr lang="en-GB" b="1" dirty="0"/>
              <a:t>Marwan the Deaf</a:t>
            </a:r>
            <a:r>
              <a:rPr lang="en-GB" dirty="0"/>
              <a:t> captured and destroyed the capital of </a:t>
            </a:r>
            <a:r>
              <a:rPr lang="en-GB" b="1" dirty="0" err="1"/>
              <a:t>Egrisi</a:t>
            </a:r>
            <a:r>
              <a:rPr lang="en-GB" dirty="0"/>
              <a:t>, </a:t>
            </a:r>
            <a:r>
              <a:rPr lang="en-GB" b="1" dirty="0" err="1"/>
              <a:t>Tsikhegoji-Archaeopolis</a:t>
            </a:r>
            <a:r>
              <a:rPr lang="en-GB" dirty="0"/>
              <a:t>.</a:t>
            </a:r>
          </a:p>
          <a:p>
            <a:pPr algn="just">
              <a:spcAft>
                <a:spcPts val="600"/>
              </a:spcAft>
            </a:pPr>
            <a:r>
              <a:rPr lang="en-GB" dirty="0"/>
              <a:t>Essentially, from this time, </a:t>
            </a:r>
            <a:r>
              <a:rPr lang="en-GB" b="1" dirty="0" err="1"/>
              <a:t>Egrisi</a:t>
            </a:r>
            <a:r>
              <a:rPr lang="en-GB" dirty="0"/>
              <a:t> ceased to exist as a state, and by the end of the </a:t>
            </a:r>
            <a:r>
              <a:rPr lang="en-GB" b="1" dirty="0"/>
              <a:t>8</a:t>
            </a:r>
            <a:r>
              <a:rPr lang="en-GB" b="1" baseline="30000" dirty="0"/>
              <a:t>th</a:t>
            </a:r>
            <a:r>
              <a:rPr lang="en-GB" b="1" dirty="0"/>
              <a:t> century</a:t>
            </a:r>
            <a:r>
              <a:rPr lang="en-GB" dirty="0"/>
              <a:t>, a new </a:t>
            </a:r>
            <a:r>
              <a:rPr lang="en-GB" b="1" dirty="0"/>
              <a:t>Georgian</a:t>
            </a:r>
            <a:r>
              <a:rPr lang="en-GB" dirty="0"/>
              <a:t> state — the </a:t>
            </a:r>
            <a:r>
              <a:rPr lang="en-GB" b="1" dirty="0"/>
              <a:t>Kingdom</a:t>
            </a:r>
            <a:r>
              <a:rPr lang="en-GB" dirty="0"/>
              <a:t> </a:t>
            </a:r>
            <a:r>
              <a:rPr lang="en-GB" b="1" dirty="0"/>
              <a:t>of</a:t>
            </a:r>
            <a:r>
              <a:rPr lang="en-GB" dirty="0"/>
              <a:t> </a:t>
            </a:r>
            <a:r>
              <a:rPr lang="en-GB" b="1" dirty="0"/>
              <a:t>Abkhazia </a:t>
            </a:r>
            <a:r>
              <a:rPr lang="en-GB" dirty="0"/>
              <a:t>— was formed in western </a:t>
            </a:r>
            <a:r>
              <a:rPr lang="en-GB" b="1" dirty="0"/>
              <a:t>Georgia</a:t>
            </a:r>
            <a:r>
              <a:rPr lang="en-GB" dirty="0"/>
              <a:t>.</a:t>
            </a:r>
            <a:endParaRPr lang="en-US"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22677" y="895349"/>
            <a:ext cx="7021684" cy="5365407"/>
          </a:xfrm>
          <a:prstGeom prst="rect">
            <a:avLst/>
          </a:prstGeom>
        </p:spPr>
      </p:pic>
    </p:spTree>
    <p:extLst>
      <p:ext uri="{BB962C8B-B14F-4D97-AF65-F5344CB8AC3E}">
        <p14:creationId xmlns:p14="http://schemas.microsoft.com/office/powerpoint/2010/main" val="3321184233"/>
      </p:ext>
    </p:extLst>
  </p:cSld>
  <p:clrMapOvr>
    <a:masterClrMapping/>
  </p:clrMapOvr>
  <p:extLst>
    <p:ext uri="{6950BFC3-D8DA-4A85-94F7-54DA5524770B}">
      <p188:commentRel xmlns:p188="http://schemas.microsoft.com/office/powerpoint/2018/8/main" xmlns="" r:id="rId3"/>
    </p:ext>
  </p:extLst>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ფაილი:Ancient kingdoms of Colchis and Iberia 793 BC.png - ვიკიპედია"/>
          <p:cNvPicPr>
            <a:picLocks noChangeAspect="1" noChangeArrowheads="1"/>
          </p:cNvPicPr>
          <p:nvPr/>
        </p:nvPicPr>
        <p:blipFill rotWithShape="1">
          <a:blip r:embed="rId2">
            <a:extLst>
              <a:ext uri="{BEBA8EAE-BF5A-486C-A8C5-ECC9F3942E4B}">
                <a14:imgProps xmlns:a14="http://schemas.microsoft.com/office/drawing/2010/main">
                  <a14:imgLayer r:embed="rId3">
                    <a14:imgEffect>
                      <a14:saturation sat="200000"/>
                    </a14:imgEffect>
                  </a14:imgLayer>
                </a14:imgProps>
              </a:ext>
              <a:ext uri="{28A0092B-C50C-407E-A947-70E740481C1C}">
                <a14:useLocalDpi xmlns:a14="http://schemas.microsoft.com/office/drawing/2010/main" val="0"/>
              </a:ext>
            </a:extLst>
          </a:blip>
          <a:srcRect t="10239"/>
          <a:stretch/>
        </p:blipFill>
        <p:spPr bwMode="auto">
          <a:xfrm>
            <a:off x="-2" y="-11711"/>
            <a:ext cx="12192001" cy="6902054"/>
          </a:xfrm>
          <a:prstGeom prst="rect">
            <a:avLst/>
          </a:prstGeom>
          <a:noFill/>
          <a:ln>
            <a:noFill/>
          </a:ln>
          <a:extLst>
            <a:ext uri="{909E8E84-426E-40DD-AFC4-6F175D3DCCD1}">
              <a14:hiddenFill xmlns:a14="http://schemas.microsoft.com/office/drawing/2010/main">
                <a:solidFill>
                  <a:srgbClr val="FFFFFF"/>
                </a:solidFill>
              </a14:hiddenFill>
            </a:ext>
          </a:extLst>
        </p:spPr>
      </p:pic>
      <p:sp>
        <p:nvSpPr>
          <p:cNvPr id="4" name="Rectangle 3"/>
          <p:cNvSpPr/>
          <p:nvPr/>
        </p:nvSpPr>
        <p:spPr>
          <a:xfrm>
            <a:off x="1152402" y="2347615"/>
            <a:ext cx="10222478" cy="923330"/>
          </a:xfrm>
          <a:prstGeom prst="rect">
            <a:avLst/>
          </a:prstGeom>
          <a:noFill/>
        </p:spPr>
        <p:txBody>
          <a:bodyPr wrap="none" lIns="91440" tIns="45720" rIns="91440" bIns="45720">
            <a:spAutoFit/>
          </a:bodyPr>
          <a:lstStyle/>
          <a:p>
            <a:pPr algn="ctr"/>
            <a:r>
              <a:rPr lang="en-US" sz="5400" b="1" dirty="0">
                <a:ln w="9525">
                  <a:solidFill>
                    <a:schemeClr val="bg1"/>
                  </a:solidFill>
                  <a:prstDash val="solid"/>
                </a:ln>
                <a:effectLst>
                  <a:outerShdw blurRad="12700" dist="38100" dir="2700000" algn="tl" rotWithShape="0">
                    <a:schemeClr val="bg1">
                      <a:lumMod val="50000"/>
                    </a:schemeClr>
                  </a:outerShdw>
                </a:effectLst>
              </a:rPr>
              <a:t>THANK YOU FOR YOUR ATTENTION</a:t>
            </a:r>
          </a:p>
        </p:txBody>
      </p:sp>
      <p:sp>
        <p:nvSpPr>
          <p:cNvPr id="2" name="TextBox 1"/>
          <p:cNvSpPr txBox="1"/>
          <p:nvPr/>
        </p:nvSpPr>
        <p:spPr>
          <a:xfrm>
            <a:off x="8590088" y="5952392"/>
            <a:ext cx="3604846" cy="830997"/>
          </a:xfrm>
          <a:prstGeom prst="rect">
            <a:avLst/>
          </a:prstGeom>
          <a:noFill/>
        </p:spPr>
        <p:txBody>
          <a:bodyPr wrap="square" rtlCol="0">
            <a:spAutoFit/>
          </a:bodyPr>
          <a:lstStyle/>
          <a:p>
            <a:pPr algn="ctr"/>
            <a:r>
              <a:rPr lang="en-US" sz="2400" b="1" dirty="0" err="1"/>
              <a:t>Dr</a:t>
            </a:r>
            <a:r>
              <a:rPr lang="en-US" sz="2400" b="1" dirty="0"/>
              <a:t> </a:t>
            </a:r>
            <a:r>
              <a:rPr lang="en-US" sz="2400" b="1" dirty="0" err="1"/>
              <a:t>Nikoloz</a:t>
            </a:r>
            <a:r>
              <a:rPr lang="en-US" sz="2400" b="1" dirty="0"/>
              <a:t> </a:t>
            </a:r>
            <a:r>
              <a:rPr lang="en-US" sz="2400" b="1" dirty="0" err="1"/>
              <a:t>Murgulia</a:t>
            </a:r>
            <a:endParaRPr lang="en-US" sz="2400" b="1" dirty="0"/>
          </a:p>
          <a:p>
            <a:pPr algn="ctr"/>
            <a:r>
              <a:rPr lang="en-US" sz="2400" b="1" i="1" dirty="0"/>
              <a:t>nikomurgulia@yahoo.com</a:t>
            </a:r>
          </a:p>
        </p:txBody>
      </p:sp>
    </p:spTree>
    <p:extLst>
      <p:ext uri="{BB962C8B-B14F-4D97-AF65-F5344CB8AC3E}">
        <p14:creationId xmlns:p14="http://schemas.microsoft.com/office/powerpoint/2010/main" val="344745049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cms-image-000026412.jpg"/>
          <p:cNvPicPr>
            <a:picLocks noChangeAspect="1"/>
          </p:cNvPicPr>
          <p:nvPr/>
        </p:nvPicPr>
        <p:blipFill>
          <a:blip r:embed="rId2"/>
          <a:stretch>
            <a:fillRect/>
          </a:stretch>
        </p:blipFill>
        <p:spPr>
          <a:xfrm>
            <a:off x="378229" y="3838574"/>
            <a:ext cx="3673547" cy="3012309"/>
          </a:xfrm>
          <a:prstGeom prst="rect">
            <a:avLst/>
          </a:prstGeom>
        </p:spPr>
      </p:pic>
      <p:pic>
        <p:nvPicPr>
          <p:cNvPr id="6" name="Picture 5" descr="77.jpg"/>
          <p:cNvPicPr>
            <a:picLocks noChangeAspect="1"/>
          </p:cNvPicPr>
          <p:nvPr/>
        </p:nvPicPr>
        <p:blipFill>
          <a:blip r:embed="rId3" cstate="print">
            <a:clrChange>
              <a:clrFrom>
                <a:srgbClr val="010101"/>
              </a:clrFrom>
              <a:clrTo>
                <a:srgbClr val="010101">
                  <a:alpha val="0"/>
                </a:srgbClr>
              </a:clrTo>
            </a:clrChange>
          </a:blip>
          <a:stretch>
            <a:fillRect/>
          </a:stretch>
        </p:blipFill>
        <p:spPr>
          <a:xfrm>
            <a:off x="8542829" y="3708664"/>
            <a:ext cx="3915203" cy="2936402"/>
          </a:xfrm>
          <a:prstGeom prst="rect">
            <a:avLst/>
          </a:prstGeom>
        </p:spPr>
      </p:pic>
      <p:pic>
        <p:nvPicPr>
          <p:cNvPr id="2" name="Picture 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139081" y="3379081"/>
            <a:ext cx="4659312" cy="3109032"/>
          </a:xfrm>
          <a:prstGeom prst="rect">
            <a:avLst/>
          </a:prstGeom>
        </p:spPr>
      </p:pic>
      <p:pic>
        <p:nvPicPr>
          <p:cNvPr id="8" name="Picture 7"/>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798393" y="0"/>
            <a:ext cx="3264657" cy="4200525"/>
          </a:xfrm>
          <a:prstGeom prst="rect">
            <a:avLst/>
          </a:prstGeom>
        </p:spPr>
      </p:pic>
      <p:pic>
        <p:nvPicPr>
          <p:cNvPr id="9" name="Picture 8"/>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72245" y="0"/>
            <a:ext cx="3285513" cy="3838574"/>
          </a:xfrm>
          <a:prstGeom prst="rect">
            <a:avLst/>
          </a:prstGeom>
        </p:spPr>
      </p:pic>
      <p:sp>
        <p:nvSpPr>
          <p:cNvPr id="11" name="TextBox 10"/>
          <p:cNvSpPr txBox="1"/>
          <p:nvPr/>
        </p:nvSpPr>
        <p:spPr>
          <a:xfrm>
            <a:off x="0" y="505687"/>
            <a:ext cx="12192000" cy="954107"/>
          </a:xfrm>
          <a:prstGeom prst="rect">
            <a:avLst/>
          </a:prstGeom>
          <a:noFill/>
        </p:spPr>
        <p:txBody>
          <a:bodyPr wrap="square" rtlCol="0">
            <a:spAutoFit/>
          </a:bodyPr>
          <a:lstStyle/>
          <a:p>
            <a:pPr algn="ctr"/>
            <a:r>
              <a:rPr lang="en-US" sz="2800" b="1" dirty="0"/>
              <a:t>Grave goods from </a:t>
            </a:r>
            <a:r>
              <a:rPr lang="en-US" sz="2800" b="1" dirty="0" err="1"/>
              <a:t>Vani</a:t>
            </a:r>
            <a:endParaRPr lang="en-US" sz="2800" b="1" dirty="0"/>
          </a:p>
          <a:p>
            <a:pPr algn="ctr"/>
            <a:r>
              <a:rPr lang="en-US" sz="2800" b="1" dirty="0"/>
              <a:t>5</a:t>
            </a:r>
            <a:r>
              <a:rPr lang="en-US" sz="2800" b="1" baseline="30000" dirty="0"/>
              <a:t>th</a:t>
            </a:r>
            <a:r>
              <a:rPr lang="en-US" sz="2800" b="1" dirty="0"/>
              <a:t> – 4</a:t>
            </a:r>
            <a:r>
              <a:rPr lang="en-US" sz="2800" b="1" baseline="30000" dirty="0"/>
              <a:t>th</a:t>
            </a:r>
            <a:r>
              <a:rPr lang="en-US" sz="2800" b="1" dirty="0"/>
              <a:t> cc BC</a:t>
            </a:r>
          </a:p>
        </p:txBody>
      </p:sp>
    </p:spTree>
    <p:extLst>
      <p:ext uri="{BB962C8B-B14F-4D97-AF65-F5344CB8AC3E}">
        <p14:creationId xmlns:p14="http://schemas.microsoft.com/office/powerpoint/2010/main" val="158354786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2012286e81.images.new_photo.axali_fotos.mosaics.kolxuritetri.jpg"/>
          <p:cNvPicPr>
            <a:picLocks noChangeAspect="1"/>
          </p:cNvPicPr>
          <p:nvPr/>
        </p:nvPicPr>
        <p:blipFill>
          <a:blip r:embed="rId2">
            <a:clrChange>
              <a:clrFrom>
                <a:srgbClr val="FFFFFF"/>
              </a:clrFrom>
              <a:clrTo>
                <a:srgbClr val="FFFFFF">
                  <a:alpha val="0"/>
                </a:srgbClr>
              </a:clrTo>
            </a:clrChange>
          </a:blip>
          <a:stretch>
            <a:fillRect/>
          </a:stretch>
        </p:blipFill>
        <p:spPr>
          <a:xfrm>
            <a:off x="1103993" y="1801172"/>
            <a:ext cx="4776320" cy="2037398"/>
          </a:xfrm>
          <a:prstGeom prst="rect">
            <a:avLst/>
          </a:prstGeom>
        </p:spPr>
      </p:pic>
      <p:pic>
        <p:nvPicPr>
          <p:cNvPr id="3" name="Picture 2" descr="Kolxuri_draqma.JPG"/>
          <p:cNvPicPr>
            <a:picLocks noChangeAspect="1"/>
          </p:cNvPicPr>
          <p:nvPr/>
        </p:nvPicPr>
        <p:blipFill>
          <a:blip r:embed="rId3" cstate="print">
            <a:clrChange>
              <a:clrFrom>
                <a:srgbClr val="D1D4D9"/>
              </a:clrFrom>
              <a:clrTo>
                <a:srgbClr val="D1D4D9">
                  <a:alpha val="0"/>
                </a:srgbClr>
              </a:clrTo>
            </a:clrChange>
          </a:blip>
          <a:stretch>
            <a:fillRect/>
          </a:stretch>
        </p:blipFill>
        <p:spPr>
          <a:xfrm>
            <a:off x="238125" y="4286245"/>
            <a:ext cx="3894965" cy="1833563"/>
          </a:xfrm>
          <a:prstGeom prst="rect">
            <a:avLst/>
          </a:prstGeom>
        </p:spPr>
      </p:pic>
      <p:pic>
        <p:nvPicPr>
          <p:cNvPr id="4" name="Picture 3" descr="2_photo_2076836284.jpg"/>
          <p:cNvPicPr>
            <a:picLocks noChangeAspect="1"/>
          </p:cNvPicPr>
          <p:nvPr/>
        </p:nvPicPr>
        <p:blipFill>
          <a:blip r:embed="rId4" cstate="print">
            <a:clrChange>
              <a:clrFrom>
                <a:srgbClr val="FFFFFF"/>
              </a:clrFrom>
              <a:clrTo>
                <a:srgbClr val="FFFFFF">
                  <a:alpha val="0"/>
                </a:srgbClr>
              </a:clrTo>
            </a:clrChange>
          </a:blip>
          <a:stretch>
            <a:fillRect/>
          </a:stretch>
        </p:blipFill>
        <p:spPr>
          <a:xfrm>
            <a:off x="6115994" y="1644010"/>
            <a:ext cx="4724400" cy="2037398"/>
          </a:xfrm>
          <a:prstGeom prst="rect">
            <a:avLst/>
          </a:prstGeom>
        </p:spPr>
      </p:pic>
      <p:pic>
        <p:nvPicPr>
          <p:cNvPr id="5" name="Picture 4" descr="2 tetri.jpg"/>
          <p:cNvPicPr>
            <a:picLocks noChangeAspect="1"/>
          </p:cNvPicPr>
          <p:nvPr/>
        </p:nvPicPr>
        <p:blipFill>
          <a:blip r:embed="rId5" cstate="print">
            <a:clrChange>
              <a:clrFrom>
                <a:srgbClr val="FEFEFE"/>
              </a:clrFrom>
              <a:clrTo>
                <a:srgbClr val="FEFEFE">
                  <a:alpha val="0"/>
                </a:srgbClr>
              </a:clrTo>
            </a:clrChange>
          </a:blip>
          <a:stretch>
            <a:fillRect/>
          </a:stretch>
        </p:blipFill>
        <p:spPr>
          <a:xfrm>
            <a:off x="4133090" y="4136228"/>
            <a:ext cx="3965809" cy="1981200"/>
          </a:xfrm>
          <a:prstGeom prst="rect">
            <a:avLst/>
          </a:prstGeom>
        </p:spPr>
      </p:pic>
      <p:pic>
        <p:nvPicPr>
          <p:cNvPr id="6" name="Picture 5" descr="3 tetri.jpg"/>
          <p:cNvPicPr>
            <a:picLocks noChangeAspect="1"/>
          </p:cNvPicPr>
          <p:nvPr/>
        </p:nvPicPr>
        <p:blipFill>
          <a:blip r:embed="rId6">
            <a:clrChange>
              <a:clrFrom>
                <a:srgbClr val="FFFFFF"/>
              </a:clrFrom>
              <a:clrTo>
                <a:srgbClr val="FFFFFF">
                  <a:alpha val="0"/>
                </a:srgbClr>
              </a:clrTo>
            </a:clrChange>
          </a:blip>
          <a:stretch>
            <a:fillRect/>
          </a:stretch>
        </p:blipFill>
        <p:spPr>
          <a:xfrm>
            <a:off x="8072438" y="4334430"/>
            <a:ext cx="4119562" cy="1782998"/>
          </a:xfrm>
          <a:prstGeom prst="rect">
            <a:avLst/>
          </a:prstGeom>
        </p:spPr>
      </p:pic>
      <p:sp>
        <p:nvSpPr>
          <p:cNvPr id="7" name="TextBox 6"/>
          <p:cNvSpPr txBox="1"/>
          <p:nvPr/>
        </p:nvSpPr>
        <p:spPr>
          <a:xfrm>
            <a:off x="0" y="528636"/>
            <a:ext cx="12191999" cy="523220"/>
          </a:xfrm>
          <a:prstGeom prst="rect">
            <a:avLst/>
          </a:prstGeom>
          <a:noFill/>
        </p:spPr>
        <p:txBody>
          <a:bodyPr wrap="square" rtlCol="0">
            <a:spAutoFit/>
          </a:bodyPr>
          <a:lstStyle/>
          <a:p>
            <a:pPr algn="ctr"/>
            <a:r>
              <a:rPr lang="en-US" sz="2800" b="1" dirty="0" err="1"/>
              <a:t>Colchian</a:t>
            </a:r>
            <a:r>
              <a:rPr lang="en-US" sz="2800" b="1" dirty="0"/>
              <a:t> coins – 6</a:t>
            </a:r>
            <a:r>
              <a:rPr lang="en-US" sz="2800" b="1" baseline="30000" dirty="0"/>
              <a:t>th</a:t>
            </a:r>
            <a:r>
              <a:rPr lang="en-US" sz="2800" b="1" dirty="0"/>
              <a:t> – 3</a:t>
            </a:r>
            <a:r>
              <a:rPr lang="en-US" sz="2800" b="1" baseline="30000" dirty="0"/>
              <a:t>rd</a:t>
            </a:r>
            <a:r>
              <a:rPr lang="en-US" sz="2800" b="1" dirty="0"/>
              <a:t> cc BC</a:t>
            </a:r>
          </a:p>
        </p:txBody>
      </p:sp>
    </p:spTree>
    <p:extLst>
      <p:ext uri="{BB962C8B-B14F-4D97-AF65-F5344CB8AC3E}">
        <p14:creationId xmlns:p14="http://schemas.microsoft.com/office/powerpoint/2010/main" val="208004290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7"/>
          <p:cNvSpPr/>
          <p:nvPr/>
        </p:nvSpPr>
        <p:spPr>
          <a:xfrm>
            <a:off x="8128478" y="270354"/>
            <a:ext cx="3670800" cy="6340197"/>
          </a:xfrm>
          <a:prstGeom prst="rect">
            <a:avLst/>
          </a:prstGeom>
        </p:spPr>
        <p:txBody>
          <a:bodyPr wrap="square">
            <a:spAutoFit/>
          </a:bodyPr>
          <a:lstStyle/>
          <a:p>
            <a:pPr algn="ctr">
              <a:spcAft>
                <a:spcPts val="600"/>
              </a:spcAft>
            </a:pPr>
            <a:r>
              <a:rPr lang="en-GB" b="1" dirty="0">
                <a:cs typeface="Times New Roman" panose="02020603050405020304" pitchFamily="18" charset="0"/>
              </a:rPr>
              <a:t>The fall of Colchis Kingdom</a:t>
            </a:r>
          </a:p>
          <a:p>
            <a:pPr algn="ctr">
              <a:spcAft>
                <a:spcPts val="600"/>
              </a:spcAft>
            </a:pPr>
            <a:endParaRPr lang="en-GB" sz="1600" b="1" dirty="0">
              <a:cs typeface="Times New Roman" panose="02020603050405020304" pitchFamily="18" charset="0"/>
            </a:endParaRPr>
          </a:p>
          <a:p>
            <a:pPr algn="just">
              <a:spcAft>
                <a:spcPts val="600"/>
              </a:spcAft>
            </a:pPr>
            <a:r>
              <a:rPr lang="en-GB" sz="1600" dirty="0">
                <a:cs typeface="Times New Roman" panose="02020603050405020304" pitchFamily="18" charset="0"/>
              </a:rPr>
              <a:t>The kingdom of Colchis collapsed in the 1</a:t>
            </a:r>
            <a:r>
              <a:rPr lang="en-GB" sz="1600" baseline="30000" dirty="0">
                <a:cs typeface="Times New Roman" panose="02020603050405020304" pitchFamily="18" charset="0"/>
              </a:rPr>
              <a:t>st</a:t>
            </a:r>
            <a:r>
              <a:rPr lang="en-GB" sz="1600" dirty="0">
                <a:cs typeface="Times New Roman" panose="02020603050405020304" pitchFamily="18" charset="0"/>
              </a:rPr>
              <a:t> century BC as a result of the </a:t>
            </a:r>
            <a:r>
              <a:rPr lang="en-GB" sz="1600" dirty="0" err="1">
                <a:cs typeface="Times New Roman" panose="02020603050405020304" pitchFamily="18" charset="0"/>
              </a:rPr>
              <a:t>Mithridatic</a:t>
            </a:r>
            <a:r>
              <a:rPr lang="en-GB" sz="1600" dirty="0">
                <a:cs typeface="Times New Roman" panose="02020603050405020304" pitchFamily="18" charset="0"/>
              </a:rPr>
              <a:t> wars and the campaign of Pompey the Great (106-48 BC) in the Caucasus. The former territory of Colchis was added to the province of Pontus and later (63 AD) united into the province of Galatia.</a:t>
            </a:r>
          </a:p>
          <a:p>
            <a:pPr algn="just">
              <a:spcAft>
                <a:spcPts val="600"/>
              </a:spcAft>
            </a:pPr>
            <a:r>
              <a:rPr lang="en-GB" sz="1600" dirty="0">
                <a:cs typeface="Times New Roman" panose="02020603050405020304" pitchFamily="18" charset="0"/>
              </a:rPr>
              <a:t>Several small kingdoms emerged in West Georgia during the 1</a:t>
            </a:r>
            <a:r>
              <a:rPr lang="en-GB" sz="1600" baseline="30000" dirty="0">
                <a:cs typeface="Times New Roman" panose="02020603050405020304" pitchFamily="18" charset="0"/>
              </a:rPr>
              <a:t>st</a:t>
            </a:r>
            <a:r>
              <a:rPr lang="en-GB" sz="1600" dirty="0">
                <a:cs typeface="Times New Roman" panose="02020603050405020304" pitchFamily="18" charset="0"/>
              </a:rPr>
              <a:t> - 2</a:t>
            </a:r>
            <a:r>
              <a:rPr lang="en-GB" sz="1600" baseline="30000" dirty="0">
                <a:cs typeface="Times New Roman" panose="02020603050405020304" pitchFamily="18" charset="0"/>
              </a:rPr>
              <a:t>nd</a:t>
            </a:r>
            <a:r>
              <a:rPr lang="en-GB" sz="1600" dirty="0">
                <a:cs typeface="Times New Roman" panose="02020603050405020304" pitchFamily="18" charset="0"/>
              </a:rPr>
              <a:t> centuries. </a:t>
            </a:r>
            <a:r>
              <a:rPr lang="en-GB" sz="1600" dirty="0" err="1">
                <a:cs typeface="Times New Roman" panose="02020603050405020304" pitchFamily="18" charset="0"/>
              </a:rPr>
              <a:t>Arrian</a:t>
            </a:r>
            <a:r>
              <a:rPr lang="en-GB" sz="1600" dirty="0">
                <a:cs typeface="Times New Roman" panose="02020603050405020304" pitchFamily="18" charset="0"/>
              </a:rPr>
              <a:t> of Nicomedia (The counsel of emperor Hadrian (117-138) in Cappadocia), during his trip around the east coast of the Black Sea, mentioned several tribes in the territory between </a:t>
            </a:r>
            <a:r>
              <a:rPr lang="en-GB" sz="1600" dirty="0" err="1">
                <a:cs typeface="Times New Roman" panose="02020603050405020304" pitchFamily="18" charset="0"/>
              </a:rPr>
              <a:t>Trapezunt</a:t>
            </a:r>
            <a:r>
              <a:rPr lang="en-GB" sz="1600" dirty="0">
                <a:cs typeface="Times New Roman" panose="02020603050405020304" pitchFamily="18" charset="0"/>
              </a:rPr>
              <a:t> and </a:t>
            </a:r>
            <a:r>
              <a:rPr lang="en-GB" sz="1600" dirty="0" err="1">
                <a:cs typeface="Times New Roman" panose="02020603050405020304" pitchFamily="18" charset="0"/>
              </a:rPr>
              <a:t>Sebastopolis</a:t>
            </a:r>
            <a:r>
              <a:rPr lang="en-GB" sz="1600" dirty="0">
                <a:cs typeface="Times New Roman" panose="02020603050405020304" pitchFamily="18" charset="0"/>
              </a:rPr>
              <a:t>: Colchians, Sans, </a:t>
            </a:r>
            <a:r>
              <a:rPr lang="en-GB" sz="1600" dirty="0" err="1">
                <a:cs typeface="Times New Roman" panose="02020603050405020304" pitchFamily="18" charset="0"/>
              </a:rPr>
              <a:t>Makrones</a:t>
            </a:r>
            <a:r>
              <a:rPr lang="en-GB" sz="1600" dirty="0">
                <a:cs typeface="Times New Roman" panose="02020603050405020304" pitchFamily="18" charset="0"/>
              </a:rPr>
              <a:t>, </a:t>
            </a:r>
            <a:r>
              <a:rPr lang="en-GB" sz="1600" dirty="0" err="1">
                <a:cs typeface="Times New Roman" panose="02020603050405020304" pitchFamily="18" charset="0"/>
              </a:rPr>
              <a:t>Heniochs</a:t>
            </a:r>
            <a:r>
              <a:rPr lang="en-GB" sz="1600" dirty="0">
                <a:cs typeface="Times New Roman" panose="02020603050405020304" pitchFamily="18" charset="0"/>
              </a:rPr>
              <a:t>, </a:t>
            </a:r>
            <a:r>
              <a:rPr lang="en-GB" sz="1600" dirty="0" err="1">
                <a:cs typeface="Times New Roman" panose="02020603050405020304" pitchFamily="18" charset="0"/>
              </a:rPr>
              <a:t>Dzidrits</a:t>
            </a:r>
            <a:r>
              <a:rPr lang="en-GB" sz="1600" dirty="0">
                <a:cs typeface="Times New Roman" panose="02020603050405020304" pitchFamily="18" charset="0"/>
              </a:rPr>
              <a:t>, </a:t>
            </a:r>
            <a:r>
              <a:rPr lang="en-GB" sz="1600" dirty="0" err="1">
                <a:cs typeface="Times New Roman" panose="02020603050405020304" pitchFamily="18" charset="0"/>
              </a:rPr>
              <a:t>Lazs</a:t>
            </a:r>
            <a:r>
              <a:rPr lang="en-GB" sz="1600" dirty="0">
                <a:cs typeface="Times New Roman" panose="02020603050405020304" pitchFamily="18" charset="0"/>
              </a:rPr>
              <a:t>, </a:t>
            </a:r>
            <a:r>
              <a:rPr lang="en-GB" sz="1600" dirty="0" err="1">
                <a:cs typeface="Times New Roman" panose="02020603050405020304" pitchFamily="18" charset="0"/>
              </a:rPr>
              <a:t>Apsilians</a:t>
            </a:r>
            <a:r>
              <a:rPr lang="en-GB" sz="1600" dirty="0">
                <a:cs typeface="Times New Roman" panose="02020603050405020304" pitchFamily="18" charset="0"/>
              </a:rPr>
              <a:t>, </a:t>
            </a:r>
            <a:r>
              <a:rPr lang="en-GB" sz="1600" dirty="0" err="1">
                <a:cs typeface="Times New Roman" panose="02020603050405020304" pitchFamily="18" charset="0"/>
              </a:rPr>
              <a:t>Abasgians</a:t>
            </a:r>
            <a:r>
              <a:rPr lang="en-GB" sz="1600" dirty="0">
                <a:cs typeface="Times New Roman" panose="02020603050405020304" pitchFamily="18" charset="0"/>
              </a:rPr>
              <a:t>, and </a:t>
            </a:r>
            <a:r>
              <a:rPr lang="en-GB" sz="1600" dirty="0" err="1">
                <a:cs typeface="Times New Roman" panose="02020603050405020304" pitchFamily="18" charset="0"/>
              </a:rPr>
              <a:t>Saniges</a:t>
            </a:r>
            <a:r>
              <a:rPr lang="en-GB" sz="1600" dirty="0">
                <a:cs typeface="Times New Roman" panose="02020603050405020304" pitchFamily="18" charset="0"/>
              </a:rPr>
              <a:t>. Those tribes were ruled by kings, though they were vassals to the Roman Emperor. </a:t>
            </a:r>
          </a:p>
          <a:p>
            <a:pPr algn="just">
              <a:spcAft>
                <a:spcPts val="600"/>
              </a:spcAft>
            </a:pPr>
            <a:r>
              <a:rPr lang="en-US" sz="1600" dirty="0">
                <a:cs typeface="Times New Roman" panose="02020603050405020304" pitchFamily="18" charset="0"/>
              </a:rPr>
              <a:t>I</a:t>
            </a:r>
            <a:r>
              <a:rPr lang="en-GB" sz="1600" dirty="0">
                <a:cs typeface="Times New Roman" panose="02020603050405020304" pitchFamily="18" charset="0"/>
              </a:rPr>
              <a:t>n the end of 3</a:t>
            </a:r>
            <a:r>
              <a:rPr lang="en-GB" sz="1600" baseline="30000" dirty="0">
                <a:cs typeface="Times New Roman" panose="02020603050405020304" pitchFamily="18" charset="0"/>
              </a:rPr>
              <a:t>rd</a:t>
            </a:r>
            <a:r>
              <a:rPr lang="en-GB" sz="1600" dirty="0">
                <a:cs typeface="Times New Roman" panose="02020603050405020304" pitchFamily="18" charset="0"/>
              </a:rPr>
              <a:t> century </a:t>
            </a:r>
            <a:r>
              <a:rPr lang="en-GB" sz="1600" dirty="0" err="1">
                <a:cs typeface="Times New Roman" panose="02020603050405020304" pitchFamily="18" charset="0"/>
              </a:rPr>
              <a:t>Laz</a:t>
            </a:r>
            <a:r>
              <a:rPr lang="en-GB" sz="1600" dirty="0">
                <a:cs typeface="Times New Roman" panose="02020603050405020304" pitchFamily="18" charset="0"/>
              </a:rPr>
              <a:t> became the most powerful kingdom of West Georgia.</a:t>
            </a:r>
          </a:p>
        </p:txBody>
      </p:sp>
      <p:pic>
        <p:nvPicPr>
          <p:cNvPr id="4" name="Picture 3"/>
          <p:cNvPicPr>
            <a:picLocks noChangeAspect="1"/>
          </p:cNvPicPr>
          <p:nvPr/>
        </p:nvPicPr>
        <p:blipFill>
          <a:blip r:embed="rId2"/>
          <a:stretch>
            <a:fillRect/>
          </a:stretch>
        </p:blipFill>
        <p:spPr>
          <a:xfrm>
            <a:off x="196559" y="408748"/>
            <a:ext cx="7646180" cy="6156933"/>
          </a:xfrm>
          <a:prstGeom prst="rect">
            <a:avLst/>
          </a:prstGeom>
        </p:spPr>
      </p:pic>
    </p:spTree>
    <p:extLst>
      <p:ext uri="{BB962C8B-B14F-4D97-AF65-F5344CB8AC3E}">
        <p14:creationId xmlns:p14="http://schemas.microsoft.com/office/powerpoint/2010/main" val="1038434395"/>
      </p:ext>
    </p:extLst>
  </p:cSld>
  <p:clrMapOvr>
    <a:masterClrMapping/>
  </p:clrMapOvr>
  <p:extLst mod="1">
    <p:ext uri="{6950BFC3-D8DA-4A85-94F7-54DA5524770B}">
      <p188:commentRel xmlns:p188="http://schemas.microsoft.com/office/powerpoint/2018/8/main" xmlns="" r:id="rId3"/>
    </p:ext>
  </p:extLs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7"/>
          <p:cNvSpPr/>
          <p:nvPr/>
        </p:nvSpPr>
        <p:spPr>
          <a:xfrm>
            <a:off x="81205" y="192505"/>
            <a:ext cx="3977646" cy="5970865"/>
          </a:xfrm>
          <a:prstGeom prst="rect">
            <a:avLst/>
          </a:prstGeom>
        </p:spPr>
        <p:txBody>
          <a:bodyPr wrap="square">
            <a:spAutoFit/>
          </a:bodyPr>
          <a:lstStyle/>
          <a:p>
            <a:pPr algn="ctr">
              <a:spcAft>
                <a:spcPts val="600"/>
              </a:spcAft>
            </a:pPr>
            <a:r>
              <a:rPr lang="en-GB" b="1" dirty="0">
                <a:cs typeface="Times New Roman" panose="02020603050405020304" pitchFamily="18" charset="0"/>
              </a:rPr>
              <a:t>The foundation of </a:t>
            </a:r>
            <a:r>
              <a:rPr lang="en-GB" b="1" dirty="0" err="1">
                <a:cs typeface="Times New Roman" panose="02020603050405020304" pitchFamily="18" charset="0"/>
              </a:rPr>
              <a:t>Egrisi</a:t>
            </a:r>
            <a:r>
              <a:rPr lang="en-GB" b="1" dirty="0">
                <a:cs typeface="Times New Roman" panose="02020603050405020304" pitchFamily="18" charset="0"/>
              </a:rPr>
              <a:t> (</a:t>
            </a:r>
            <a:r>
              <a:rPr lang="en-GB" b="1" dirty="0" err="1">
                <a:cs typeface="Times New Roman" panose="02020603050405020304" pitchFamily="18" charset="0"/>
              </a:rPr>
              <a:t>Lazica</a:t>
            </a:r>
            <a:r>
              <a:rPr lang="en-GB" b="1" dirty="0">
                <a:cs typeface="Times New Roman" panose="02020603050405020304" pitchFamily="18" charset="0"/>
              </a:rPr>
              <a:t>) Kingdom</a:t>
            </a:r>
          </a:p>
          <a:p>
            <a:pPr algn="ctr">
              <a:spcAft>
                <a:spcPts val="600"/>
              </a:spcAft>
            </a:pPr>
            <a:endParaRPr lang="en-GB" sz="1600" b="1" dirty="0">
              <a:cs typeface="Times New Roman" panose="02020603050405020304" pitchFamily="18" charset="0"/>
            </a:endParaRPr>
          </a:p>
          <a:p>
            <a:pPr algn="just">
              <a:spcAft>
                <a:spcPts val="600"/>
              </a:spcAft>
            </a:pPr>
            <a:r>
              <a:rPr lang="en-GB" sz="1600" dirty="0">
                <a:cs typeface="Times New Roman" panose="02020603050405020304" pitchFamily="18" charset="0"/>
              </a:rPr>
              <a:t>At the end of 3</a:t>
            </a:r>
            <a:r>
              <a:rPr lang="en-GB" sz="1600" baseline="30000" dirty="0">
                <a:cs typeface="Times New Roman" panose="02020603050405020304" pitchFamily="18" charset="0"/>
              </a:rPr>
              <a:t>rd</a:t>
            </a:r>
            <a:r>
              <a:rPr lang="en-GB" sz="1600" dirty="0">
                <a:cs typeface="Times New Roman" panose="02020603050405020304" pitchFamily="18" charset="0"/>
              </a:rPr>
              <a:t> - beginning of 4</a:t>
            </a:r>
            <a:r>
              <a:rPr lang="en-GB" sz="1600" baseline="30000" dirty="0">
                <a:cs typeface="Times New Roman" panose="02020603050405020304" pitchFamily="18" charset="0"/>
              </a:rPr>
              <a:t>th</a:t>
            </a:r>
            <a:r>
              <a:rPr lang="en-GB" sz="1600" dirty="0">
                <a:cs typeface="Times New Roman" panose="02020603050405020304" pitchFamily="18" charset="0"/>
              </a:rPr>
              <a:t> century, the Roman empire was weakened by the growth of foreign powers (Goth and Hun attacks on Roman territory; and the strengthening of Persia and its occupation of Iberia, Armenia and Albania) and lost control of its eastern provinces, including the West Georgian kingdoms. There were no Roman troops on the east Black Sea coast from the beginning of the 4</a:t>
            </a:r>
            <a:r>
              <a:rPr lang="en-GB" sz="1600" baseline="30000" dirty="0">
                <a:cs typeface="Times New Roman" panose="02020603050405020304" pitchFamily="18" charset="0"/>
              </a:rPr>
              <a:t>th</a:t>
            </a:r>
            <a:r>
              <a:rPr lang="en-GB" sz="1600" dirty="0">
                <a:cs typeface="Times New Roman" panose="02020603050405020304" pitchFamily="18" charset="0"/>
              </a:rPr>
              <a:t> century, and the vassal relationship between Rome and </a:t>
            </a:r>
            <a:r>
              <a:rPr lang="en-GB" sz="1600" dirty="0" err="1">
                <a:cs typeface="Times New Roman" panose="02020603050405020304" pitchFamily="18" charset="0"/>
              </a:rPr>
              <a:t>Egrisi</a:t>
            </a:r>
            <a:r>
              <a:rPr lang="en-GB" sz="1600" dirty="0">
                <a:cs typeface="Times New Roman" panose="02020603050405020304" pitchFamily="18" charset="0"/>
              </a:rPr>
              <a:t> became very formal in character. In this period the Laz appear to have annexed the neighbouring tribes - </a:t>
            </a:r>
            <a:r>
              <a:rPr lang="en-GB" sz="1600" dirty="0" err="1">
                <a:cs typeface="Times New Roman" panose="02020603050405020304" pitchFamily="18" charset="0"/>
              </a:rPr>
              <a:t>Apsilians</a:t>
            </a:r>
            <a:r>
              <a:rPr lang="en-GB" sz="1600" dirty="0">
                <a:cs typeface="Times New Roman" panose="02020603050405020304" pitchFamily="18" charset="0"/>
              </a:rPr>
              <a:t>, </a:t>
            </a:r>
            <a:r>
              <a:rPr lang="en-GB" sz="1600" dirty="0" err="1">
                <a:cs typeface="Times New Roman" panose="02020603050405020304" pitchFamily="18" charset="0"/>
              </a:rPr>
              <a:t>Abasgians</a:t>
            </a:r>
            <a:r>
              <a:rPr lang="en-GB" sz="1600" dirty="0">
                <a:cs typeface="Times New Roman" panose="02020603050405020304" pitchFamily="18" charset="0"/>
              </a:rPr>
              <a:t> and </a:t>
            </a:r>
            <a:r>
              <a:rPr lang="en-GB" sz="1600" dirty="0" err="1">
                <a:cs typeface="Times New Roman" panose="02020603050405020304" pitchFamily="18" charset="0"/>
              </a:rPr>
              <a:t>Saniges</a:t>
            </a:r>
            <a:r>
              <a:rPr lang="en-GB" sz="1600" dirty="0">
                <a:cs typeface="Times New Roman" panose="02020603050405020304" pitchFamily="18" charset="0"/>
              </a:rPr>
              <a:t>. The Laz also annexed </a:t>
            </a:r>
            <a:r>
              <a:rPr lang="en-GB" sz="1600" dirty="0" err="1">
                <a:cs typeface="Times New Roman" panose="02020603050405020304" pitchFamily="18" charset="0"/>
              </a:rPr>
              <a:t>Svania</a:t>
            </a:r>
            <a:r>
              <a:rPr lang="en-GB" sz="1600" dirty="0">
                <a:cs typeface="Times New Roman" panose="02020603050405020304" pitchFamily="18" charset="0"/>
              </a:rPr>
              <a:t> and </a:t>
            </a:r>
            <a:r>
              <a:rPr lang="en-GB" sz="1600" dirty="0" err="1">
                <a:cs typeface="Times New Roman" panose="02020603050405020304" pitchFamily="18" charset="0"/>
              </a:rPr>
              <a:t>Racha-Lechkhumi</a:t>
            </a:r>
            <a:r>
              <a:rPr lang="en-GB" sz="1600" dirty="0">
                <a:cs typeface="Times New Roman" panose="02020603050405020304" pitchFamily="18" charset="0"/>
              </a:rPr>
              <a:t> at the end of 4</a:t>
            </a:r>
            <a:r>
              <a:rPr lang="en-GB" sz="1600" baseline="30000" dirty="0">
                <a:cs typeface="Times New Roman" panose="02020603050405020304" pitchFamily="18" charset="0"/>
              </a:rPr>
              <a:t>th</a:t>
            </a:r>
            <a:r>
              <a:rPr lang="en-GB" sz="1600" dirty="0">
                <a:cs typeface="Times New Roman" panose="02020603050405020304" pitchFamily="18" charset="0"/>
              </a:rPr>
              <a:t> century. So, from the 3</a:t>
            </a:r>
            <a:r>
              <a:rPr lang="en-GB" sz="1600" baseline="30000" dirty="0">
                <a:cs typeface="Times New Roman" panose="02020603050405020304" pitchFamily="18" charset="0"/>
              </a:rPr>
              <a:t>rd</a:t>
            </a:r>
            <a:r>
              <a:rPr lang="en-GB" sz="1600" dirty="0">
                <a:cs typeface="Times New Roman" panose="02020603050405020304" pitchFamily="18" charset="0"/>
              </a:rPr>
              <a:t> century, the Laz annexed all neighbouring tribes one at a time; uniting West Georgia and creating the new Kingdom of </a:t>
            </a:r>
            <a:r>
              <a:rPr lang="en-GB" sz="1600" dirty="0" err="1">
                <a:cs typeface="Times New Roman" panose="02020603050405020304" pitchFamily="18" charset="0"/>
              </a:rPr>
              <a:t>Lazica</a:t>
            </a:r>
            <a:r>
              <a:rPr lang="en-GB" sz="1600" dirty="0">
                <a:cs typeface="Times New Roman" panose="02020603050405020304" pitchFamily="18" charset="0"/>
              </a:rPr>
              <a:t> (</a:t>
            </a:r>
            <a:r>
              <a:rPr lang="en-GB" sz="1600" dirty="0" err="1">
                <a:cs typeface="Times New Roman" panose="02020603050405020304" pitchFamily="18" charset="0"/>
              </a:rPr>
              <a:t>Egrisi</a:t>
            </a:r>
            <a:r>
              <a:rPr lang="en-GB" sz="1600" dirty="0">
                <a:cs typeface="Times New Roman" panose="02020603050405020304" pitchFamily="18" charset="0"/>
              </a:rPr>
              <a:t>).</a:t>
            </a:r>
          </a:p>
        </p:txBody>
      </p:sp>
      <p:pic>
        <p:nvPicPr>
          <p:cNvPr id="4" name="Picture 3"/>
          <p:cNvPicPr>
            <a:picLocks noChangeAspect="1"/>
          </p:cNvPicPr>
          <p:nvPr/>
        </p:nvPicPr>
        <p:blipFill>
          <a:blip r:embed="rId2"/>
          <a:stretch>
            <a:fillRect/>
          </a:stretch>
        </p:blipFill>
        <p:spPr>
          <a:xfrm>
            <a:off x="4174465" y="958362"/>
            <a:ext cx="7820716" cy="5451230"/>
          </a:xfrm>
          <a:prstGeom prst="rect">
            <a:avLst/>
          </a:prstGeom>
        </p:spPr>
      </p:pic>
    </p:spTree>
    <p:extLst>
      <p:ext uri="{BB962C8B-B14F-4D97-AF65-F5344CB8AC3E}">
        <p14:creationId xmlns:p14="http://schemas.microsoft.com/office/powerpoint/2010/main" val="118406848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287216" y="170447"/>
            <a:ext cx="5164016" cy="6555641"/>
          </a:xfrm>
          <a:prstGeom prst="rect">
            <a:avLst/>
          </a:prstGeom>
        </p:spPr>
        <p:txBody>
          <a:bodyPr wrap="square">
            <a:spAutoFit/>
          </a:bodyPr>
          <a:lstStyle/>
          <a:p>
            <a:pPr algn="just">
              <a:spcAft>
                <a:spcPts val="600"/>
              </a:spcAft>
            </a:pPr>
            <a:r>
              <a:rPr lang="en-US" sz="1600" b="1" dirty="0" err="1"/>
              <a:t>Agathias</a:t>
            </a:r>
            <a:r>
              <a:rPr lang="en-US" sz="1600" b="1" dirty="0"/>
              <a:t> of </a:t>
            </a:r>
            <a:r>
              <a:rPr lang="en-US" sz="1600" b="1" dirty="0" err="1"/>
              <a:t>Myrina</a:t>
            </a:r>
            <a:r>
              <a:rPr lang="en-US" sz="1600" b="1" dirty="0"/>
              <a:t> </a:t>
            </a:r>
            <a:r>
              <a:rPr lang="en-GB" sz="1600" b="1" dirty="0"/>
              <a:t>(6</a:t>
            </a:r>
            <a:r>
              <a:rPr lang="en-GB" sz="1600" b="1" baseline="30000" dirty="0"/>
              <a:t>th</a:t>
            </a:r>
            <a:r>
              <a:rPr lang="en-GB" sz="1600" b="1" dirty="0"/>
              <a:t> c. Greek historian) </a:t>
            </a:r>
            <a:r>
              <a:rPr lang="en-US" sz="1600" b="1" dirty="0"/>
              <a:t>about </a:t>
            </a:r>
            <a:r>
              <a:rPr lang="en-US" sz="1600" b="1" dirty="0" err="1"/>
              <a:t>Lazs</a:t>
            </a:r>
            <a:r>
              <a:rPr lang="en-US" sz="1600" b="1" dirty="0"/>
              <a:t>:</a:t>
            </a:r>
          </a:p>
          <a:p>
            <a:pPr algn="just">
              <a:spcAft>
                <a:spcPts val="600"/>
              </a:spcAft>
            </a:pPr>
            <a:endParaRPr lang="en-US" sz="1600" b="1" dirty="0"/>
          </a:p>
          <a:p>
            <a:pPr algn="just">
              <a:spcAft>
                <a:spcPts val="600"/>
              </a:spcAft>
            </a:pPr>
            <a:r>
              <a:rPr lang="en-US" sz="1600" i="1" dirty="0"/>
              <a:t>The inhabitants of </a:t>
            </a:r>
            <a:r>
              <a:rPr lang="en-US" sz="1600" b="1" i="1" dirty="0" err="1"/>
              <a:t>Lazica</a:t>
            </a:r>
            <a:r>
              <a:rPr lang="en-US" sz="1600" i="1" dirty="0"/>
              <a:t> were called </a:t>
            </a:r>
            <a:r>
              <a:rPr lang="en-US" sz="1600" b="1" i="1" dirty="0" err="1"/>
              <a:t>Colchians</a:t>
            </a:r>
            <a:r>
              <a:rPr lang="en-US" sz="1600" i="1" dirty="0"/>
              <a:t> in ancient times, so that the </a:t>
            </a:r>
            <a:r>
              <a:rPr lang="en-US" sz="1600" b="1" i="1" dirty="0" err="1"/>
              <a:t>Lazi</a:t>
            </a:r>
            <a:r>
              <a:rPr lang="en-US" sz="1600" i="1" dirty="0"/>
              <a:t> and the </a:t>
            </a:r>
            <a:r>
              <a:rPr lang="en-US" sz="1600" b="1" i="1" dirty="0" err="1"/>
              <a:t>Colchians</a:t>
            </a:r>
            <a:r>
              <a:rPr lang="en-US" sz="1600" i="1" dirty="0"/>
              <a:t> are the same people. That this is the case can easily be inferred from such landmarks as the river </a:t>
            </a:r>
            <a:r>
              <a:rPr lang="en-US" sz="1600" b="1" i="1" dirty="0" err="1"/>
              <a:t>Phasis</a:t>
            </a:r>
            <a:r>
              <a:rPr lang="en-US" sz="1600" i="1" dirty="0"/>
              <a:t> and the </a:t>
            </a:r>
            <a:r>
              <a:rPr lang="en-US" sz="1600" b="1" i="1" dirty="0"/>
              <a:t>Caucasus</a:t>
            </a:r>
            <a:r>
              <a:rPr lang="en-US" sz="1600" i="1" dirty="0"/>
              <a:t> and the fact that they have inhabited these regions for a very long time.</a:t>
            </a:r>
          </a:p>
          <a:p>
            <a:pPr algn="just">
              <a:spcAft>
                <a:spcPts val="600"/>
              </a:spcAft>
            </a:pPr>
            <a:r>
              <a:rPr lang="en-US" sz="1600" i="1" dirty="0"/>
              <a:t>The </a:t>
            </a:r>
            <a:r>
              <a:rPr lang="en-US" sz="1600" b="1" i="1" dirty="0" err="1"/>
              <a:t>Lazi</a:t>
            </a:r>
            <a:r>
              <a:rPr lang="en-US" sz="1600" i="1" dirty="0"/>
              <a:t> are a great and a proud people and they rule over other very considerable peoples. They pride themselves on their connection with the ancient name of the </a:t>
            </a:r>
            <a:r>
              <a:rPr lang="en-US" sz="1600" b="1" i="1" dirty="0" err="1"/>
              <a:t>Colchians</a:t>
            </a:r>
            <a:r>
              <a:rPr lang="en-US" sz="1600" i="1" dirty="0"/>
              <a:t> and have an exaggeratedly, though perhaps understandably, high opinion of themselves. I certainly know of no other subject race with such ample resources of manpower at its command or which is blessed with such a superfluity of wealth, with such an ideal geographical position, ... and with such a high standard of </a:t>
            </a:r>
            <a:r>
              <a:rPr lang="en-US" sz="1600" b="1" i="1" dirty="0"/>
              <a:t>civilization</a:t>
            </a:r>
            <a:r>
              <a:rPr lang="en-US" sz="1600" i="1" dirty="0"/>
              <a:t> and </a:t>
            </a:r>
            <a:r>
              <a:rPr lang="en-US" sz="1600" b="1" i="1" dirty="0"/>
              <a:t>refinement</a:t>
            </a:r>
            <a:r>
              <a:rPr lang="en-US" sz="1600" i="1" dirty="0"/>
              <a:t>. The ancient inhabitants of the place were indeed completely unaware of the benefits of navigation and had not even heard of ships until the arrival of the famous </a:t>
            </a:r>
            <a:r>
              <a:rPr lang="en-US" sz="1600" b="1" i="1" dirty="0"/>
              <a:t>Argo</a:t>
            </a:r>
            <a:r>
              <a:rPr lang="en-US" sz="1600" i="1" dirty="0"/>
              <a:t>. Nowadays they put out to sea whenever practicable and carry on a thriving commerce. </a:t>
            </a:r>
          </a:p>
          <a:p>
            <a:pPr algn="just">
              <a:spcAft>
                <a:spcPts val="600"/>
              </a:spcAft>
            </a:pPr>
            <a:r>
              <a:rPr lang="en-US" sz="1600" i="1" dirty="0"/>
              <a:t>Nor are they </a:t>
            </a:r>
            <a:r>
              <a:rPr lang="en-US" sz="1600" b="1" i="1" dirty="0"/>
              <a:t>barbarians</a:t>
            </a:r>
            <a:r>
              <a:rPr lang="en-US" sz="1600" i="1" dirty="0"/>
              <a:t> in any other respect, long association with the </a:t>
            </a:r>
            <a:r>
              <a:rPr lang="en-US" sz="1600" b="1" i="1" dirty="0"/>
              <a:t>Romans</a:t>
            </a:r>
            <a:r>
              <a:rPr lang="en-US" sz="1600" i="1" dirty="0"/>
              <a:t> having led them to adopt a </a:t>
            </a:r>
            <a:r>
              <a:rPr lang="en-US" sz="1600" b="1" i="1" dirty="0"/>
              <a:t>civilized</a:t>
            </a:r>
            <a:r>
              <a:rPr lang="en-US" sz="1600" i="1" dirty="0"/>
              <a:t> and </a:t>
            </a:r>
            <a:r>
              <a:rPr lang="en-US" sz="1600" b="1" i="1" dirty="0" err="1"/>
              <a:t>lawabiding</a:t>
            </a:r>
            <a:r>
              <a:rPr lang="en-US" sz="1600" i="1" dirty="0"/>
              <a:t> style of life.</a:t>
            </a:r>
          </a:p>
        </p:txBody>
      </p:sp>
      <p:pic>
        <p:nvPicPr>
          <p:cNvPr id="4" name="Picture 3">
            <a:extLst>
              <a:ext uri="{FF2B5EF4-FFF2-40B4-BE49-F238E27FC236}">
                <a16:creationId xmlns:a16="http://schemas.microsoft.com/office/drawing/2014/main" id="{0527A0DD-4443-CFBE-DA52-4FF9015ECF22}"/>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609033" y="1354015"/>
            <a:ext cx="6409144" cy="4642338"/>
          </a:xfrm>
          <a:prstGeom prst="rect">
            <a:avLst/>
          </a:prstGeom>
          <a:ln>
            <a:solidFill>
              <a:schemeClr val="tx1"/>
            </a:solidFill>
          </a:ln>
        </p:spPr>
      </p:pic>
    </p:spTree>
    <p:extLst>
      <p:ext uri="{BB962C8B-B14F-4D97-AF65-F5344CB8AC3E}">
        <p14:creationId xmlns:p14="http://schemas.microsoft.com/office/powerpoint/2010/main" val="278503423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7077076" y="1647825"/>
            <a:ext cx="4857750" cy="5001369"/>
          </a:xfrm>
          <a:prstGeom prst="rect">
            <a:avLst/>
          </a:prstGeom>
          <a:ln>
            <a:solidFill>
              <a:schemeClr val="tx1"/>
            </a:solidFill>
          </a:ln>
        </p:spPr>
        <p:txBody>
          <a:bodyPr wrap="square">
            <a:spAutoFit/>
          </a:bodyPr>
          <a:lstStyle/>
          <a:p>
            <a:r>
              <a:rPr lang="en-GB" sz="1600" b="1" dirty="0"/>
              <a:t>Procopius of Caesarea (6</a:t>
            </a:r>
            <a:r>
              <a:rPr lang="en-GB" sz="1600" b="1" baseline="30000" dirty="0"/>
              <a:t>th</a:t>
            </a:r>
            <a:r>
              <a:rPr lang="en-GB" sz="1600" b="1" dirty="0"/>
              <a:t> c. Greek historian) about </a:t>
            </a:r>
            <a:r>
              <a:rPr lang="en-GB" sz="1600" b="1" dirty="0" err="1"/>
              <a:t>Lazs</a:t>
            </a:r>
            <a:r>
              <a:rPr lang="en-GB" sz="1600" b="1" dirty="0"/>
              <a:t>:</a:t>
            </a:r>
          </a:p>
          <a:p>
            <a:endParaRPr lang="en-GB" sz="1600" b="1" dirty="0"/>
          </a:p>
          <a:p>
            <a:pPr algn="just">
              <a:spcAft>
                <a:spcPts val="600"/>
              </a:spcAft>
            </a:pPr>
            <a:r>
              <a:rPr lang="en-GB" sz="1600" i="1" dirty="0"/>
              <a:t>The </a:t>
            </a:r>
            <a:r>
              <a:rPr lang="en-GB" sz="1600" b="1" i="1" dirty="0" err="1"/>
              <a:t>Lazi</a:t>
            </a:r>
            <a:r>
              <a:rPr lang="en-GB" sz="1600" i="1" dirty="0"/>
              <a:t> at first dwelt in the land of </a:t>
            </a:r>
            <a:r>
              <a:rPr lang="en-GB" sz="1600" b="1" i="1" dirty="0"/>
              <a:t>Colchis</a:t>
            </a:r>
            <a:r>
              <a:rPr lang="en-GB" sz="1600" i="1" dirty="0"/>
              <a:t> as subjects of the </a:t>
            </a:r>
            <a:r>
              <a:rPr lang="en-GB" sz="1600" b="1" i="1" dirty="0"/>
              <a:t>Romans</a:t>
            </a:r>
            <a:r>
              <a:rPr lang="en-GB" sz="1600" i="1" dirty="0"/>
              <a:t>, but not to the extent of paying them tribute or obeying their commands in any respect, except that, whenever their </a:t>
            </a:r>
            <a:r>
              <a:rPr lang="en-GB" sz="1600" b="1" i="1" dirty="0"/>
              <a:t>king</a:t>
            </a:r>
            <a:r>
              <a:rPr lang="en-GB" sz="1600" i="1" dirty="0"/>
              <a:t> died, the </a:t>
            </a:r>
            <a:r>
              <a:rPr lang="en-GB" sz="1600" b="1" i="1" dirty="0"/>
              <a:t>Roman</a:t>
            </a:r>
            <a:r>
              <a:rPr lang="en-GB" sz="1600" i="1" dirty="0"/>
              <a:t> </a:t>
            </a:r>
            <a:r>
              <a:rPr lang="en-GB" sz="1600" b="1" i="1" dirty="0"/>
              <a:t>emperor</a:t>
            </a:r>
            <a:r>
              <a:rPr lang="en-GB" sz="1600" i="1" dirty="0"/>
              <a:t> would send emblems of the office to him who was about to succeed to the throne. </a:t>
            </a:r>
          </a:p>
          <a:p>
            <a:pPr algn="just">
              <a:spcAft>
                <a:spcPts val="600"/>
              </a:spcAft>
            </a:pPr>
            <a:r>
              <a:rPr lang="en-GB" sz="1600" i="1" dirty="0"/>
              <a:t>And he, together with his subjects, guarded strictly the boundaries of the land in order that hostile </a:t>
            </a:r>
            <a:r>
              <a:rPr lang="en-GB" sz="1600" b="1" i="1" dirty="0"/>
              <a:t>Huns</a:t>
            </a:r>
            <a:r>
              <a:rPr lang="en-GB" sz="1600" i="1" dirty="0"/>
              <a:t> might not proceed from the </a:t>
            </a:r>
            <a:r>
              <a:rPr lang="en-GB" sz="1600" b="1" i="1" dirty="0"/>
              <a:t>Caucasus</a:t>
            </a:r>
            <a:r>
              <a:rPr lang="en-GB" sz="1600" i="1" dirty="0"/>
              <a:t> </a:t>
            </a:r>
            <a:r>
              <a:rPr lang="en-GB" sz="1600" b="1" i="1" dirty="0"/>
              <a:t>mountains</a:t>
            </a:r>
            <a:r>
              <a:rPr lang="en-GB" sz="1600" i="1" dirty="0"/>
              <a:t>, which adjoin their territory, through </a:t>
            </a:r>
            <a:r>
              <a:rPr lang="en-GB" sz="1600" b="1" i="1" dirty="0" err="1"/>
              <a:t>Lazica</a:t>
            </a:r>
            <a:r>
              <a:rPr lang="en-GB" sz="1600" i="1" dirty="0"/>
              <a:t> and invade the land of the </a:t>
            </a:r>
            <a:r>
              <a:rPr lang="en-GB" sz="1600" b="1" i="1" dirty="0"/>
              <a:t>Romans</a:t>
            </a:r>
            <a:r>
              <a:rPr lang="en-GB" sz="1600" i="1" dirty="0"/>
              <a:t>. </a:t>
            </a:r>
          </a:p>
          <a:p>
            <a:pPr algn="just">
              <a:spcAft>
                <a:spcPts val="600"/>
              </a:spcAft>
            </a:pPr>
            <a:r>
              <a:rPr lang="en-GB" sz="1600" i="1" dirty="0"/>
              <a:t>And they kept guard without receiving money or troops from the </a:t>
            </a:r>
            <a:r>
              <a:rPr lang="en-GB" sz="1600" b="1" i="1" dirty="0"/>
              <a:t>Romans</a:t>
            </a:r>
            <a:r>
              <a:rPr lang="en-GB" sz="1600" i="1" dirty="0"/>
              <a:t> and without ever joining the </a:t>
            </a:r>
            <a:r>
              <a:rPr lang="en-GB" sz="1600" b="1" i="1" dirty="0"/>
              <a:t>Roman</a:t>
            </a:r>
            <a:r>
              <a:rPr lang="en-GB" sz="1600" i="1" dirty="0"/>
              <a:t> armies…</a:t>
            </a:r>
          </a:p>
          <a:p>
            <a:pPr algn="just">
              <a:spcAft>
                <a:spcPts val="600"/>
              </a:spcAft>
            </a:pPr>
            <a:r>
              <a:rPr lang="en-GB" sz="1600" i="1" dirty="0"/>
              <a:t>…As regards the </a:t>
            </a:r>
            <a:r>
              <a:rPr lang="en-GB" sz="1600" b="1" i="1" dirty="0"/>
              <a:t>barbarians</a:t>
            </a:r>
            <a:r>
              <a:rPr lang="en-GB" sz="1600" i="1" dirty="0"/>
              <a:t> dwelling in the </a:t>
            </a:r>
            <a:r>
              <a:rPr lang="en-GB" sz="1600" b="1" i="1" dirty="0"/>
              <a:t>Caucasus</a:t>
            </a:r>
            <a:r>
              <a:rPr lang="en-GB" sz="1600" i="1" dirty="0"/>
              <a:t>, </a:t>
            </a:r>
            <a:r>
              <a:rPr lang="en-GB" sz="1600" b="1" i="1" dirty="0" err="1"/>
              <a:t>Lazica</a:t>
            </a:r>
            <a:r>
              <a:rPr lang="en-GB" sz="1600" i="1" dirty="0"/>
              <a:t> was nothing else than a </a:t>
            </a:r>
            <a:r>
              <a:rPr lang="en-GB" sz="1600" b="1" i="1" dirty="0"/>
              <a:t>bulwark</a:t>
            </a:r>
            <a:r>
              <a:rPr lang="en-GB" sz="1600" i="1" dirty="0"/>
              <a:t> against them.</a:t>
            </a:r>
            <a:endParaRPr lang="en-US" sz="1600" i="1" dirty="0"/>
          </a:p>
        </p:txBody>
      </p:sp>
      <p:pic>
        <p:nvPicPr>
          <p:cNvPr id="4" name="Picture 3"/>
          <p:cNvPicPr>
            <a:picLocks noChangeAspect="1"/>
          </p:cNvPicPr>
          <p:nvPr/>
        </p:nvPicPr>
        <p:blipFill rotWithShape="1">
          <a:blip r:embed="rId2">
            <a:extLst>
              <a:ext uri="{28A0092B-C50C-407E-A947-70E740481C1C}">
                <a14:useLocalDpi xmlns:a14="http://schemas.microsoft.com/office/drawing/2010/main" val="0"/>
              </a:ext>
            </a:extLst>
          </a:blip>
          <a:srcRect l="25852"/>
          <a:stretch/>
        </p:blipFill>
        <p:spPr>
          <a:xfrm>
            <a:off x="323849" y="1647825"/>
            <a:ext cx="6591301" cy="5000297"/>
          </a:xfrm>
          <a:prstGeom prst="rect">
            <a:avLst/>
          </a:prstGeom>
        </p:spPr>
      </p:pic>
      <p:sp>
        <p:nvSpPr>
          <p:cNvPr id="5" name="Rectangle 4"/>
          <p:cNvSpPr/>
          <p:nvPr/>
        </p:nvSpPr>
        <p:spPr>
          <a:xfrm>
            <a:off x="323849" y="196085"/>
            <a:ext cx="11610977" cy="1400383"/>
          </a:xfrm>
          <a:prstGeom prst="rect">
            <a:avLst/>
          </a:prstGeom>
          <a:ln>
            <a:solidFill>
              <a:schemeClr val="tx1"/>
            </a:solidFill>
          </a:ln>
        </p:spPr>
        <p:txBody>
          <a:bodyPr wrap="square">
            <a:spAutoFit/>
          </a:bodyPr>
          <a:lstStyle/>
          <a:p>
            <a:pPr algn="just">
              <a:spcAft>
                <a:spcPts val="600"/>
              </a:spcAft>
            </a:pPr>
            <a:r>
              <a:rPr lang="en-GB" sz="1600" b="1" dirty="0">
                <a:cs typeface="Times New Roman" panose="02020603050405020304" pitchFamily="18" charset="0"/>
              </a:rPr>
              <a:t>The rulers of the newly founded kingdom took responsibility for the defence of their borders. Its geopolitical location meant that </a:t>
            </a:r>
            <a:r>
              <a:rPr lang="en-GB" sz="1600" b="1" dirty="0" err="1">
                <a:cs typeface="Times New Roman" panose="02020603050405020304" pitchFamily="18" charset="0"/>
              </a:rPr>
              <a:t>Lazica</a:t>
            </a:r>
            <a:r>
              <a:rPr lang="en-GB" sz="1600" b="1" dirty="0">
                <a:cs typeface="Times New Roman" panose="02020603050405020304" pitchFamily="18" charset="0"/>
              </a:rPr>
              <a:t> faced a number of threats – from the Roman (later Byzantine) Empire in the west; Sassanid Persia from the east; and nomadic warrior tribes from the north – and consequently the rulers of the kingdom organised strong lines of fortification along their borders.</a:t>
            </a:r>
          </a:p>
          <a:p>
            <a:pPr algn="just">
              <a:spcAft>
                <a:spcPts val="600"/>
              </a:spcAft>
            </a:pPr>
            <a:r>
              <a:rPr lang="en-GB" sz="1600" b="1" dirty="0">
                <a:cs typeface="Times New Roman" panose="02020603050405020304" pitchFamily="18" charset="0"/>
              </a:rPr>
              <a:t>A significant number (About 60) of early medieval castles (4</a:t>
            </a:r>
            <a:r>
              <a:rPr lang="en-GB" sz="1600" b="1" baseline="30000" dirty="0">
                <a:cs typeface="Times New Roman" panose="02020603050405020304" pitchFamily="18" charset="0"/>
              </a:rPr>
              <a:t>th</a:t>
            </a:r>
            <a:r>
              <a:rPr lang="en-GB" sz="1600" b="1" dirty="0">
                <a:cs typeface="Times New Roman" panose="02020603050405020304" pitchFamily="18" charset="0"/>
              </a:rPr>
              <a:t>-6</a:t>
            </a:r>
            <a:r>
              <a:rPr lang="en-GB" sz="1600" b="1" baseline="30000" dirty="0">
                <a:cs typeface="Times New Roman" panose="02020603050405020304" pitchFamily="18" charset="0"/>
              </a:rPr>
              <a:t>th</a:t>
            </a:r>
            <a:r>
              <a:rPr lang="en-GB" sz="1600" b="1" dirty="0">
                <a:cs typeface="Times New Roman" panose="02020603050405020304" pitchFamily="18" charset="0"/>
              </a:rPr>
              <a:t> centuries) were discovered and studied by archaeological survey and excavation in West Georgia in the 20</a:t>
            </a:r>
            <a:r>
              <a:rPr lang="en-GB" sz="1600" b="1" baseline="30000" dirty="0">
                <a:cs typeface="Times New Roman" panose="02020603050405020304" pitchFamily="18" charset="0"/>
              </a:rPr>
              <a:t>th</a:t>
            </a:r>
            <a:r>
              <a:rPr lang="en-GB" sz="1600" b="1" dirty="0">
                <a:cs typeface="Times New Roman" panose="02020603050405020304" pitchFamily="18" charset="0"/>
              </a:rPr>
              <a:t>-21</a:t>
            </a:r>
            <a:r>
              <a:rPr lang="en-GB" sz="1600" b="1" baseline="30000" dirty="0">
                <a:cs typeface="Times New Roman" panose="02020603050405020304" pitchFamily="18" charset="0"/>
              </a:rPr>
              <a:t>st</a:t>
            </a:r>
            <a:r>
              <a:rPr lang="en-GB" sz="1600" b="1" dirty="0">
                <a:cs typeface="Times New Roman" panose="02020603050405020304" pitchFamily="18" charset="0"/>
              </a:rPr>
              <a:t> centuries. </a:t>
            </a:r>
            <a:endParaRPr lang="en-US" sz="1600" b="1" dirty="0"/>
          </a:p>
        </p:txBody>
      </p:sp>
    </p:spTree>
    <p:extLst>
      <p:ext uri="{BB962C8B-B14F-4D97-AF65-F5344CB8AC3E}">
        <p14:creationId xmlns:p14="http://schemas.microsoft.com/office/powerpoint/2010/main" val="3200421926"/>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4978</TotalTime>
  <Words>3495</Words>
  <Application>Microsoft Office PowerPoint</Application>
  <PresentationFormat>Widescreen</PresentationFormat>
  <Paragraphs>132</Paragraphs>
  <Slides>37</Slides>
  <Notes>9</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37</vt:i4>
      </vt:variant>
    </vt:vector>
  </HeadingPairs>
  <TitlesOfParts>
    <vt:vector size="44" baseType="lpstr">
      <vt:lpstr>Arial</vt:lpstr>
      <vt:lpstr>Calibri</vt:lpstr>
      <vt:lpstr>Calibri Light</vt:lpstr>
      <vt:lpstr>Sylfaen</vt:lpstr>
      <vt:lpstr>Times New Roman</vt:lpstr>
      <vt:lpstr>TimesNewRomanPSMT</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Microsoft account</dc:creator>
  <cp:lastModifiedBy>nikomur nikomur</cp:lastModifiedBy>
  <cp:revision>69</cp:revision>
  <dcterms:created xsi:type="dcterms:W3CDTF">2025-03-13T09:11:11Z</dcterms:created>
  <dcterms:modified xsi:type="dcterms:W3CDTF">2026-02-17T17:07:27Z</dcterms:modified>
</cp:coreProperties>
</file>